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8" r:id="rId2"/>
    <p:sldId id="540" r:id="rId3"/>
    <p:sldId id="405" r:id="rId4"/>
    <p:sldId id="509" r:id="rId5"/>
    <p:sldId id="510" r:id="rId6"/>
    <p:sldId id="544" r:id="rId7"/>
    <p:sldId id="522" r:id="rId8"/>
    <p:sldId id="523" r:id="rId9"/>
    <p:sldId id="526" r:id="rId10"/>
    <p:sldId id="534" r:id="rId11"/>
    <p:sldId id="536" r:id="rId12"/>
    <p:sldId id="535" r:id="rId13"/>
    <p:sldId id="521" r:id="rId14"/>
    <p:sldId id="414" r:id="rId15"/>
    <p:sldId id="349" r:id="rId16"/>
    <p:sldId id="530" r:id="rId17"/>
    <p:sldId id="416" r:id="rId18"/>
    <p:sldId id="402" r:id="rId19"/>
    <p:sldId id="531" r:id="rId20"/>
    <p:sldId id="497" r:id="rId21"/>
    <p:sldId id="550" r:id="rId22"/>
    <p:sldId id="552" r:id="rId23"/>
    <p:sldId id="511" r:id="rId24"/>
    <p:sldId id="546" r:id="rId25"/>
    <p:sldId id="547" r:id="rId26"/>
    <p:sldId id="548" r:id="rId27"/>
    <p:sldId id="551" r:id="rId28"/>
    <p:sldId id="533" r:id="rId29"/>
    <p:sldId id="537" r:id="rId30"/>
    <p:sldId id="427" r:id="rId31"/>
    <p:sldId id="471" r:id="rId32"/>
    <p:sldId id="431" r:id="rId33"/>
    <p:sldId id="440" r:id="rId34"/>
    <p:sldId id="443" r:id="rId35"/>
    <p:sldId id="438" r:id="rId36"/>
    <p:sldId id="439" r:id="rId37"/>
    <p:sldId id="444" r:id="rId38"/>
    <p:sldId id="447" r:id="rId39"/>
    <p:sldId id="445" r:id="rId40"/>
    <p:sldId id="457" r:id="rId41"/>
    <p:sldId id="512" r:id="rId42"/>
    <p:sldId id="513" r:id="rId43"/>
    <p:sldId id="514" r:id="rId44"/>
    <p:sldId id="515" r:id="rId45"/>
    <p:sldId id="517" r:id="rId46"/>
    <p:sldId id="518" r:id="rId47"/>
    <p:sldId id="410" r:id="rId48"/>
    <p:sldId id="421" r:id="rId49"/>
    <p:sldId id="490" r:id="rId50"/>
    <p:sldId id="330" r:id="rId51"/>
    <p:sldId id="449" r:id="rId52"/>
    <p:sldId id="541" r:id="rId53"/>
    <p:sldId id="451" r:id="rId54"/>
    <p:sldId id="555" r:id="rId55"/>
    <p:sldId id="539" r:id="rId56"/>
    <p:sldId id="553" r:id="rId57"/>
    <p:sldId id="554" r:id="rId58"/>
    <p:sldId id="556" r:id="rId59"/>
    <p:sldId id="557" r:id="rId60"/>
    <p:sldId id="465" r:id="rId61"/>
    <p:sldId id="453" r:id="rId62"/>
    <p:sldId id="362" r:id="rId63"/>
    <p:sldId id="496" r:id="rId64"/>
    <p:sldId id="494" r:id="rId65"/>
    <p:sldId id="455" r:id="rId66"/>
    <p:sldId id="545" r:id="rId67"/>
    <p:sldId id="479" r:id="rId68"/>
    <p:sldId id="528" r:id="rId69"/>
    <p:sldId id="529" r:id="rId70"/>
  </p:sldIdLst>
  <p:sldSz cx="9144000" cy="6858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98F96"/>
    <a:srgbClr val="373659"/>
    <a:srgbClr val="F94677"/>
    <a:srgbClr val="ECFF7B"/>
    <a:srgbClr val="5CC897"/>
    <a:srgbClr val="CA275B"/>
    <a:srgbClr val="010529"/>
    <a:srgbClr val="02093F"/>
    <a:srgbClr val="2E99EE"/>
    <a:srgbClr val="52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09" autoAdjust="0"/>
    <p:restoredTop sz="83618" autoAdjust="0"/>
  </p:normalViewPr>
  <p:slideViewPr>
    <p:cSldViewPr snapToObjects="1">
      <p:cViewPr>
        <p:scale>
          <a:sx n="100" d="100"/>
          <a:sy n="100" d="100"/>
        </p:scale>
        <p:origin x="-3832" y="-7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19" d="100"/>
          <a:sy n="119" d="100"/>
        </p:scale>
        <p:origin x="-3984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869B5-BB49-2940-B173-B22ABAE5FA67}" type="datetime1">
              <a:rPr lang="en-US" smtClean="0"/>
              <a:pPr/>
              <a:t>9/18/14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5FCA6-891D-F448-8091-1872F1CBB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9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D82D8-034D-8D41-954F-3B34A2E5F8F0}" type="datetime1">
              <a:rPr lang="en-US" smtClean="0"/>
              <a:pPr/>
              <a:t>9/18/14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C03ED-34BE-A34E-8C11-FA7D49C9E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46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-not</a:t>
            </a:r>
            <a:r>
              <a:rPr lang="en-US" baseline="0" dirty="0" smtClean="0"/>
              <a:t> well connected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-more connected, it’s similar to a clique, but it misses</a:t>
            </a:r>
            <a:r>
              <a:rPr lang="en-US" baseline="0" dirty="0" smtClean="0"/>
              <a:t> a few edges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-Higher average degree than previous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Density is a measure of how well connected are vertices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two extreme cases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higher density, implies better well-connectedness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problem I am interested in solving, is called the </a:t>
            </a:r>
            <a:r>
              <a:rPr lang="en-US" baseline="0" dirty="0" err="1" smtClean="0"/>
              <a:t>DkS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find k vertices that share the most connections with each other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Something you can do: search all possible k vertices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</a:t>
            </a:r>
            <a:r>
              <a:rPr lang="en-US" baseline="0" dirty="0" smtClean="0"/>
              <a:t> is a fundamental problem in graph theory, and theoretical computer science, that has been extensively studied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In general, it’s NP-hard,</a:t>
            </a:r>
            <a:r>
              <a:rPr lang="en-US" baseline="0" dirty="0" smtClean="0"/>
              <a:t> and hard to approximate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However, I still want to find dense </a:t>
            </a:r>
            <a:r>
              <a:rPr lang="en-US" baseline="0" dirty="0" err="1" smtClean="0"/>
              <a:t>subgraphs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47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There has been many algorithms for </a:t>
            </a:r>
            <a:r>
              <a:rPr lang="en-US" baseline="0" dirty="0" err="1" smtClean="0"/>
              <a:t>DkS</a:t>
            </a:r>
            <a:r>
              <a:rPr lang="en-US" baseline="0" dirty="0" smtClean="0"/>
              <a:t>, that come with provable guarantees.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far the analysis setup is a worst case one.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 will be talking a bit about </a:t>
            </a:r>
            <a:r>
              <a:rPr lang="en-US" baseline="0" dirty="0" err="1" smtClean="0"/>
              <a:t>approximatoin</a:t>
            </a:r>
            <a:r>
              <a:rPr lang="en-US" baseline="0" dirty="0" smtClean="0"/>
              <a:t> algorithm, when we say that an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 is a rho approximation, it means that on input a graph, it outputs a k-</a:t>
            </a:r>
            <a:r>
              <a:rPr lang="en-US" baseline="0" dirty="0" err="1" smtClean="0"/>
              <a:t>subgraph</a:t>
            </a:r>
            <a:r>
              <a:rPr lang="en-US" baseline="0" dirty="0" smtClean="0"/>
              <a:t> that has density at least rho times that of OPT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our little graph for example, that implies that the algorithm might </a:t>
            </a:r>
            <a:r>
              <a:rPr lang="en-US" baseline="0" dirty="0" err="1" smtClean="0"/>
              <a:t>nto</a:t>
            </a:r>
            <a:r>
              <a:rPr lang="en-US" baseline="0" dirty="0" smtClean="0"/>
              <a:t> be able to output the clique, but something that is at least rho dense. So rho closer to is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dirty="0" smtClean="0"/>
              <a:t>The problem has been extensively studied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After a series of deep theoretical results, the latest theoretical breakthrough comes from </a:t>
            </a:r>
            <a:r>
              <a:rPr lang="en-US" baseline="0" dirty="0" err="1" smtClean="0"/>
              <a:t>Bhaskara</a:t>
            </a:r>
            <a:r>
              <a:rPr lang="en-US" baseline="0" dirty="0" smtClean="0"/>
              <a:t> et al in a paper at STOC 10.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their paper, they provide a new algorithm for </a:t>
            </a:r>
            <a:r>
              <a:rPr lang="en-US" baseline="0" dirty="0" err="1" smtClean="0"/>
              <a:t>DkS</a:t>
            </a:r>
            <a:r>
              <a:rPr lang="en-US" baseline="0" dirty="0" smtClean="0"/>
              <a:t>, that come with the following approximation ratio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guarantee is that the k-</a:t>
            </a:r>
            <a:r>
              <a:rPr lang="en-US" baseline="0" dirty="0" err="1" smtClean="0"/>
              <a:t>subgraph</a:t>
            </a:r>
            <a:r>
              <a:rPr lang="en-US" baseline="0" dirty="0" smtClean="0"/>
              <a:t> that the algorithm finds, will have density a factor away from the optimal that grows as  the number of nodes to the power of .25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Let’s see what that means for some graphs. Assuming…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for example if the OPT solution has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degree 100, and I’m in the 100million regime of graphs, then  the algorithm provably returns something with density at least 1.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although theoretically these results are very useful, in practice they might be very tight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-</a:t>
            </a:r>
            <a:r>
              <a:rPr lang="en-US" baseline="0" dirty="0" err="1" smtClean="0"/>
              <a:t>Dks</a:t>
            </a:r>
            <a:r>
              <a:rPr lang="en-US" baseline="0" dirty="0" smtClean="0"/>
              <a:t> is hard on general graphs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But things is much simpler for low-rank graphs, where we can compute a near optimal dense </a:t>
            </a:r>
            <a:r>
              <a:rPr lang="en-US" baseline="0" dirty="0" err="1" smtClean="0"/>
              <a:t>subgraph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 The interesting thing is that the best </a:t>
            </a:r>
            <a:r>
              <a:rPr lang="en-US" baseline="0" dirty="0" err="1" smtClean="0"/>
              <a:t>subgraph</a:t>
            </a:r>
            <a:r>
              <a:rPr lang="en-US" baseline="0" dirty="0" smtClean="0"/>
              <a:t> of the approximate graph, will be also a dense on the original graph, if the approximation is not very loose.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706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352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-How to measure the density?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-def. the density of the </a:t>
            </a:r>
            <a:r>
              <a:rPr lang="en-US" baseline="0" dirty="0" err="1" smtClean="0"/>
              <a:t>subgraph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av.degree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8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26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1512168"/>
          </a:xfr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7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Big-Graph</a:t>
            </a:r>
            <a:r>
              <a:rPr lang="en-US" sz="37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Analytics </a:t>
            </a:r>
            <a:br>
              <a:rPr lang="en-US" sz="37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</a:br>
            <a:r>
              <a:rPr lang="en-US" sz="37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using </a:t>
            </a:r>
            <a:br>
              <a:rPr lang="en-US" sz="37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</a:br>
            <a:r>
              <a:rPr lang="en-US" sz="37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Low-rank Approximations</a:t>
            </a:r>
            <a:endParaRPr lang="en-US" sz="3700" b="1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9789" y="2780928"/>
            <a:ext cx="304442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Dimitris</a:t>
            </a: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Papailiopoulos</a:t>
            </a:r>
            <a:endParaRPr lang="en-US" sz="2300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UC Berkeley</a:t>
            </a:r>
          </a:p>
          <a:p>
            <a:pPr algn="ctr"/>
            <a:endParaRPr lang="en-US" sz="2300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" y="5229200"/>
            <a:ext cx="91439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5733256"/>
            <a:ext cx="1691679" cy="6653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5936" y="5177224"/>
            <a:ext cx="591831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>
                <a:solidFill>
                  <a:schemeClr val="bg1"/>
                </a:solidFill>
                <a:latin typeface="Helvetica Neue Light"/>
                <a:cs typeface="Helvetica Neue Light"/>
              </a:rPr>
              <a:t>· </a:t>
            </a:r>
            <a:r>
              <a:rPr lang="en-US" sz="15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All </a:t>
            </a:r>
            <a:r>
              <a:rPr lang="en-US" sz="1500" dirty="0">
                <a:solidFill>
                  <a:schemeClr val="bg1"/>
                </a:solidFill>
                <a:latin typeface="Helvetica Neue Light"/>
                <a:cs typeface="Helvetica Neue Light"/>
              </a:rPr>
              <a:t>audio is muted</a:t>
            </a:r>
            <a:r>
              <a:rPr lang="en-US" sz="15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.</a:t>
            </a:r>
            <a:endParaRPr lang="en-US" sz="1500" dirty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just"/>
            <a:r>
              <a:rPr lang="en-US" sz="1500" dirty="0">
                <a:solidFill>
                  <a:schemeClr val="bg1"/>
                </a:solidFill>
                <a:latin typeface="Helvetica Neue Light"/>
                <a:cs typeface="Helvetica Neue Light"/>
              </a:rPr>
              <a:t>· </a:t>
            </a:r>
            <a:r>
              <a:rPr lang="en-US" sz="15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If </a:t>
            </a:r>
            <a:r>
              <a:rPr lang="en-US" sz="1500" dirty="0">
                <a:solidFill>
                  <a:schemeClr val="bg1"/>
                </a:solidFill>
                <a:latin typeface="Helvetica Neue Light"/>
                <a:cs typeface="Helvetica Neue Light"/>
              </a:rPr>
              <a:t>you dialed in, you MUST enter your audio pin to be able to ask questions</a:t>
            </a:r>
            <a:r>
              <a:rPr lang="en-US" sz="15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!</a:t>
            </a:r>
            <a:endParaRPr lang="en-US" sz="1500" dirty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just"/>
            <a:r>
              <a:rPr lang="en-US" sz="1500" dirty="0">
                <a:solidFill>
                  <a:schemeClr val="bg1"/>
                </a:solidFill>
                <a:latin typeface="Helvetica Neue Light"/>
                <a:cs typeface="Helvetica Neue Light"/>
              </a:rPr>
              <a:t>· </a:t>
            </a:r>
            <a:r>
              <a:rPr lang="en-US" sz="15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We </a:t>
            </a:r>
            <a:r>
              <a:rPr lang="en-US" sz="1500" dirty="0">
                <a:solidFill>
                  <a:schemeClr val="bg1"/>
                </a:solidFill>
                <a:latin typeface="Helvetica Neue Light"/>
                <a:cs typeface="Helvetica Neue Light"/>
              </a:rPr>
              <a:t>recommend that you keep your phone muted, and unmute yourself when you need to ask </a:t>
            </a:r>
            <a:r>
              <a:rPr lang="en-US" sz="15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questions</a:t>
            </a:r>
            <a:endParaRPr lang="en-US" sz="1500" dirty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just"/>
            <a:r>
              <a:rPr lang="en-US" sz="15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· You </a:t>
            </a:r>
            <a:r>
              <a:rPr lang="en-US" sz="1500" dirty="0">
                <a:solidFill>
                  <a:schemeClr val="bg1"/>
                </a:solidFill>
                <a:latin typeface="Helvetica Neue Light"/>
                <a:cs typeface="Helvetica Neue Light"/>
              </a:rPr>
              <a:t>can view the upcoming seminar schedule at </a:t>
            </a:r>
            <a:r>
              <a:rPr lang="en-US" sz="15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www.milibo.com</a:t>
            </a:r>
            <a:r>
              <a:rPr lang="en-US" sz="1500" dirty="0">
                <a:solidFill>
                  <a:schemeClr val="bg1"/>
                </a:solidFill>
                <a:latin typeface="Helvetica Neue Light"/>
                <a:cs typeface="Helvetica Neue Light"/>
              </a:rPr>
              <a:t>/talent/</a:t>
            </a:r>
            <a:r>
              <a:rPr lang="en-US" sz="15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events.aspx</a:t>
            </a:r>
            <a:endParaRPr lang="en-US" sz="15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1" name="Picture 10" descr="ucberkeleyseal_139_54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05" y="3621401"/>
            <a:ext cx="1535791" cy="1535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2093F"/>
                </a:solidFill>
                <a:latin typeface="Helvetica Neue Light"/>
                <a:cs typeface="Helvetica Neue Light"/>
              </a:rPr>
              <a:t>Subgraphs</a:t>
            </a:r>
            <a:r>
              <a:rPr lang="en-US" dirty="0" smtClean="0">
                <a:solidFill>
                  <a:srgbClr val="02093F"/>
                </a:solidFill>
                <a:latin typeface="Helvetica Neue Light"/>
                <a:cs typeface="Helvetica Neue Light"/>
              </a:rPr>
              <a:t> and their density</a:t>
            </a:r>
            <a:endParaRPr lang="en-US" dirty="0">
              <a:solidFill>
                <a:srgbClr val="02093F"/>
              </a:solidFill>
              <a:latin typeface="Helvetica Neue Light"/>
              <a:cs typeface="Helvetica Neue Ligh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3643667" y="3720158"/>
            <a:ext cx="228600" cy="228600"/>
          </a:xfrm>
          <a:prstGeom prst="ellipse">
            <a:avLst/>
          </a:prstGeom>
          <a:solidFill>
            <a:srgbClr val="010529"/>
          </a:solidFill>
          <a:ln>
            <a:solidFill>
              <a:srgbClr val="02093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243891" y="39106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494243" y="3491558"/>
            <a:ext cx="228600" cy="228600"/>
          </a:xfrm>
          <a:prstGeom prst="ellipse">
            <a:avLst/>
          </a:prstGeom>
          <a:solidFill>
            <a:srgbClr val="010529"/>
          </a:solidFill>
          <a:ln>
            <a:solidFill>
              <a:srgbClr val="02093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135667" y="46472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628200" y="515156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910367" y="57394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76" idx="6"/>
            <a:endCxn id="77" idx="1"/>
          </p:cNvCxnSpPr>
          <p:nvPr/>
        </p:nvCxnSpPr>
        <p:spPr>
          <a:xfrm>
            <a:off x="3872267" y="3834458"/>
            <a:ext cx="405102" cy="109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77" idx="3"/>
            <a:endCxn id="91" idx="7"/>
          </p:cNvCxnSpPr>
          <p:nvPr/>
        </p:nvCxnSpPr>
        <p:spPr>
          <a:xfrm flipH="1">
            <a:off x="4105489" y="4105780"/>
            <a:ext cx="171880" cy="16671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85" idx="5"/>
            <a:endCxn id="87" idx="1"/>
          </p:cNvCxnSpPr>
          <p:nvPr/>
        </p:nvCxnSpPr>
        <p:spPr>
          <a:xfrm>
            <a:off x="3330789" y="4842380"/>
            <a:ext cx="330889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1" idx="6"/>
            <a:endCxn id="76" idx="2"/>
          </p:cNvCxnSpPr>
          <p:nvPr/>
        </p:nvCxnSpPr>
        <p:spPr>
          <a:xfrm>
            <a:off x="2722843" y="3605858"/>
            <a:ext cx="920824" cy="22860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6" idx="3"/>
            <a:endCxn id="85" idx="0"/>
          </p:cNvCxnSpPr>
          <p:nvPr/>
        </p:nvCxnSpPr>
        <p:spPr>
          <a:xfrm flipH="1">
            <a:off x="3249967" y="3915280"/>
            <a:ext cx="427178" cy="7319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334941" y="394413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955439" y="4571058"/>
            <a:ext cx="228600" cy="228600"/>
          </a:xfrm>
          <a:prstGeom prst="ellipse">
            <a:avLst/>
          </a:prstGeom>
          <a:solidFill>
            <a:srgbClr val="F94677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435251" y="437593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660263" y="5070740"/>
            <a:ext cx="228600" cy="228600"/>
          </a:xfrm>
          <a:prstGeom prst="ellipse">
            <a:avLst/>
          </a:prstGeom>
          <a:solidFill>
            <a:srgbClr val="F94677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472491" y="612656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137513" y="5287566"/>
            <a:ext cx="228600" cy="228600"/>
          </a:xfrm>
          <a:prstGeom prst="ellipse">
            <a:avLst/>
          </a:prstGeom>
          <a:solidFill>
            <a:srgbClr val="F94677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>
            <a:stCxn id="114" idx="6"/>
            <a:endCxn id="116" idx="1"/>
          </p:cNvCxnSpPr>
          <p:nvPr/>
        </p:nvCxnSpPr>
        <p:spPr>
          <a:xfrm>
            <a:off x="5563541" y="4058436"/>
            <a:ext cx="425376" cy="5461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16" idx="4"/>
            <a:endCxn id="130" idx="0"/>
          </p:cNvCxnSpPr>
          <p:nvPr/>
        </p:nvCxnSpPr>
        <p:spPr>
          <a:xfrm>
            <a:off x="6069739" y="4799658"/>
            <a:ext cx="182074" cy="487908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4" idx="4"/>
            <a:endCxn id="126" idx="0"/>
          </p:cNvCxnSpPr>
          <p:nvPr/>
        </p:nvCxnSpPr>
        <p:spPr>
          <a:xfrm flipH="1">
            <a:off x="4586791" y="5299340"/>
            <a:ext cx="187772" cy="8272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18" idx="6"/>
            <a:endCxn id="114" idx="2"/>
          </p:cNvCxnSpPr>
          <p:nvPr/>
        </p:nvCxnSpPr>
        <p:spPr>
          <a:xfrm flipV="1">
            <a:off x="4663851" y="4058436"/>
            <a:ext cx="671090" cy="4318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14" idx="3"/>
            <a:endCxn id="124" idx="0"/>
          </p:cNvCxnSpPr>
          <p:nvPr/>
        </p:nvCxnSpPr>
        <p:spPr>
          <a:xfrm flipH="1">
            <a:off x="4774563" y="4139258"/>
            <a:ext cx="593856" cy="9314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91" idx="5"/>
            <a:endCxn id="126" idx="1"/>
          </p:cNvCxnSpPr>
          <p:nvPr/>
        </p:nvCxnSpPr>
        <p:spPr>
          <a:xfrm>
            <a:off x="4105489" y="5934580"/>
            <a:ext cx="400480" cy="2254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87" idx="7"/>
            <a:endCxn id="124" idx="2"/>
          </p:cNvCxnSpPr>
          <p:nvPr/>
        </p:nvCxnSpPr>
        <p:spPr>
          <a:xfrm>
            <a:off x="3823322" y="5185040"/>
            <a:ext cx="83694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85" idx="6"/>
            <a:endCxn id="116" idx="2"/>
          </p:cNvCxnSpPr>
          <p:nvPr/>
        </p:nvCxnSpPr>
        <p:spPr>
          <a:xfrm flipV="1">
            <a:off x="3364267" y="4685358"/>
            <a:ext cx="2591172" cy="762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1" idx="4"/>
            <a:endCxn id="85" idx="1"/>
          </p:cNvCxnSpPr>
          <p:nvPr/>
        </p:nvCxnSpPr>
        <p:spPr>
          <a:xfrm>
            <a:off x="2608543" y="3720158"/>
            <a:ext cx="560602" cy="9605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81" idx="5"/>
            <a:endCxn id="124" idx="1"/>
          </p:cNvCxnSpPr>
          <p:nvPr/>
        </p:nvCxnSpPr>
        <p:spPr>
          <a:xfrm>
            <a:off x="2689365" y="3686680"/>
            <a:ext cx="2004376" cy="14175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4358191" y="3244710"/>
            <a:ext cx="228600" cy="228600"/>
          </a:xfrm>
          <a:prstGeom prst="ellipse">
            <a:avLst/>
          </a:prstGeom>
          <a:solidFill>
            <a:srgbClr val="010529"/>
          </a:solidFill>
          <a:ln>
            <a:solidFill>
              <a:srgbClr val="02093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4978689" y="36058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3033919" y="2944532"/>
            <a:ext cx="228600" cy="228600"/>
          </a:xfrm>
          <a:prstGeom prst="ellipse">
            <a:avLst/>
          </a:prstGeom>
          <a:solidFill>
            <a:srgbClr val="010529"/>
          </a:solidFill>
          <a:ln>
            <a:solidFill>
              <a:srgbClr val="02093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4897867" y="5705980"/>
            <a:ext cx="228600" cy="228600"/>
          </a:xfrm>
          <a:prstGeom prst="ellipse">
            <a:avLst/>
          </a:prstGeom>
          <a:solidFill>
            <a:srgbClr val="F94677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>
            <a:stCxn id="177" idx="6"/>
            <a:endCxn id="178" idx="1"/>
          </p:cNvCxnSpPr>
          <p:nvPr/>
        </p:nvCxnSpPr>
        <p:spPr>
          <a:xfrm>
            <a:off x="4586791" y="3359010"/>
            <a:ext cx="425376" cy="2803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8" idx="4"/>
            <a:endCxn id="180" idx="0"/>
          </p:cNvCxnSpPr>
          <p:nvPr/>
        </p:nvCxnSpPr>
        <p:spPr>
          <a:xfrm flipH="1">
            <a:off x="5012167" y="3834458"/>
            <a:ext cx="80822" cy="18715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9" idx="6"/>
            <a:endCxn id="177" idx="1"/>
          </p:cNvCxnSpPr>
          <p:nvPr/>
        </p:nvCxnSpPr>
        <p:spPr>
          <a:xfrm>
            <a:off x="3262519" y="3058832"/>
            <a:ext cx="1129150" cy="219356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78" idx="5"/>
            <a:endCxn id="114" idx="1"/>
          </p:cNvCxnSpPr>
          <p:nvPr/>
        </p:nvCxnSpPr>
        <p:spPr>
          <a:xfrm>
            <a:off x="5173811" y="3800980"/>
            <a:ext cx="194608" cy="1766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81" idx="7"/>
            <a:endCxn id="179" idx="3"/>
          </p:cNvCxnSpPr>
          <p:nvPr/>
        </p:nvCxnSpPr>
        <p:spPr>
          <a:xfrm flipV="1">
            <a:off x="2689365" y="3139654"/>
            <a:ext cx="378032" cy="385382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18" idx="3"/>
            <a:endCxn id="87" idx="7"/>
          </p:cNvCxnSpPr>
          <p:nvPr/>
        </p:nvCxnSpPr>
        <p:spPr>
          <a:xfrm flipH="1">
            <a:off x="3823322" y="4571058"/>
            <a:ext cx="645407" cy="6139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76" idx="6"/>
            <a:endCxn id="178" idx="2"/>
          </p:cNvCxnSpPr>
          <p:nvPr/>
        </p:nvCxnSpPr>
        <p:spPr>
          <a:xfrm flipV="1">
            <a:off x="3872267" y="3720158"/>
            <a:ext cx="1106422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8" idx="4"/>
            <a:endCxn id="124" idx="0"/>
          </p:cNvCxnSpPr>
          <p:nvPr/>
        </p:nvCxnSpPr>
        <p:spPr>
          <a:xfrm flipH="1">
            <a:off x="4774563" y="3834458"/>
            <a:ext cx="318426" cy="12362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24" idx="1"/>
            <a:endCxn id="85" idx="6"/>
          </p:cNvCxnSpPr>
          <p:nvPr/>
        </p:nvCxnSpPr>
        <p:spPr>
          <a:xfrm flipH="1" flipV="1">
            <a:off x="3364267" y="4761558"/>
            <a:ext cx="1329474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24" idx="1"/>
            <a:endCxn id="76" idx="5"/>
          </p:cNvCxnSpPr>
          <p:nvPr/>
        </p:nvCxnSpPr>
        <p:spPr>
          <a:xfrm flipH="1" flipV="1">
            <a:off x="3838789" y="3915280"/>
            <a:ext cx="854952" cy="11889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0" idx="0"/>
            <a:endCxn id="124" idx="5"/>
          </p:cNvCxnSpPr>
          <p:nvPr/>
        </p:nvCxnSpPr>
        <p:spPr>
          <a:xfrm flipH="1" flipV="1">
            <a:off x="4855385" y="5265862"/>
            <a:ext cx="156782" cy="440118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0" idx="1"/>
            <a:endCxn id="76" idx="4"/>
          </p:cNvCxnSpPr>
          <p:nvPr/>
        </p:nvCxnSpPr>
        <p:spPr>
          <a:xfrm flipH="1" flipV="1">
            <a:off x="3757967" y="3948758"/>
            <a:ext cx="1173378" cy="17907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0" idx="2"/>
            <a:endCxn id="87" idx="5"/>
          </p:cNvCxnSpPr>
          <p:nvPr/>
        </p:nvCxnSpPr>
        <p:spPr>
          <a:xfrm flipH="1" flipV="1">
            <a:off x="3823322" y="5346684"/>
            <a:ext cx="1074545" cy="4735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85" idx="6"/>
            <a:endCxn id="180" idx="1"/>
          </p:cNvCxnSpPr>
          <p:nvPr/>
        </p:nvCxnSpPr>
        <p:spPr>
          <a:xfrm>
            <a:off x="3364267" y="4761558"/>
            <a:ext cx="1567078" cy="977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87" idx="0"/>
            <a:endCxn id="76" idx="4"/>
          </p:cNvCxnSpPr>
          <p:nvPr/>
        </p:nvCxnSpPr>
        <p:spPr>
          <a:xfrm flipV="1">
            <a:off x="3742500" y="3948758"/>
            <a:ext cx="15467" cy="12028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26" idx="7"/>
            <a:endCxn id="180" idx="3"/>
          </p:cNvCxnSpPr>
          <p:nvPr/>
        </p:nvCxnSpPr>
        <p:spPr>
          <a:xfrm flipV="1">
            <a:off x="4667613" y="5901102"/>
            <a:ext cx="263732" cy="2589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26" idx="6"/>
            <a:endCxn id="130" idx="3"/>
          </p:cNvCxnSpPr>
          <p:nvPr/>
        </p:nvCxnSpPr>
        <p:spPr>
          <a:xfrm flipV="1">
            <a:off x="4701091" y="5482688"/>
            <a:ext cx="1469900" cy="758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18" idx="5"/>
            <a:endCxn id="130" idx="2"/>
          </p:cNvCxnSpPr>
          <p:nvPr/>
        </p:nvCxnSpPr>
        <p:spPr>
          <a:xfrm>
            <a:off x="4630373" y="4571058"/>
            <a:ext cx="1507140" cy="8308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18" idx="0"/>
            <a:endCxn id="77" idx="4"/>
          </p:cNvCxnSpPr>
          <p:nvPr/>
        </p:nvCxnSpPr>
        <p:spPr>
          <a:xfrm flipH="1" flipV="1">
            <a:off x="4358191" y="4139258"/>
            <a:ext cx="191360" cy="236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18" idx="0"/>
            <a:endCxn id="177" idx="4"/>
          </p:cNvCxnSpPr>
          <p:nvPr/>
        </p:nvCxnSpPr>
        <p:spPr>
          <a:xfrm flipH="1" flipV="1">
            <a:off x="4472491" y="3473310"/>
            <a:ext cx="77060" cy="9026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18" idx="1"/>
            <a:endCxn id="76" idx="5"/>
          </p:cNvCxnSpPr>
          <p:nvPr/>
        </p:nvCxnSpPr>
        <p:spPr>
          <a:xfrm flipH="1" flipV="1">
            <a:off x="3838789" y="3915280"/>
            <a:ext cx="629940" cy="4941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18" idx="7"/>
            <a:endCxn id="178" idx="3"/>
          </p:cNvCxnSpPr>
          <p:nvPr/>
        </p:nvCxnSpPr>
        <p:spPr>
          <a:xfrm flipV="1">
            <a:off x="4630373" y="3800980"/>
            <a:ext cx="381794" cy="6084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81" idx="7"/>
            <a:endCxn id="177" idx="2"/>
          </p:cNvCxnSpPr>
          <p:nvPr/>
        </p:nvCxnSpPr>
        <p:spPr>
          <a:xfrm flipV="1">
            <a:off x="2689365" y="3359010"/>
            <a:ext cx="1668826" cy="166026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5089889" y="296727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5600029" y="34915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>
            <a:stCxn id="204" idx="5"/>
            <a:endCxn id="205" idx="1"/>
          </p:cNvCxnSpPr>
          <p:nvPr/>
        </p:nvCxnSpPr>
        <p:spPr>
          <a:xfrm>
            <a:off x="5285011" y="3162400"/>
            <a:ext cx="348496" cy="36263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/>
          <p:cNvSpPr/>
          <p:nvPr/>
        </p:nvSpPr>
        <p:spPr>
          <a:xfrm>
            <a:off x="4414209" y="273867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/>
          <p:cNvCxnSpPr>
            <a:stCxn id="207" idx="6"/>
            <a:endCxn id="204" idx="1"/>
          </p:cNvCxnSpPr>
          <p:nvPr/>
        </p:nvCxnSpPr>
        <p:spPr>
          <a:xfrm>
            <a:off x="4642809" y="2852978"/>
            <a:ext cx="480558" cy="1477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7" idx="4"/>
            <a:endCxn id="178" idx="1"/>
          </p:cNvCxnSpPr>
          <p:nvPr/>
        </p:nvCxnSpPr>
        <p:spPr>
          <a:xfrm>
            <a:off x="4528509" y="2967278"/>
            <a:ext cx="483658" cy="6720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4" idx="4"/>
            <a:endCxn id="178" idx="0"/>
          </p:cNvCxnSpPr>
          <p:nvPr/>
        </p:nvCxnSpPr>
        <p:spPr>
          <a:xfrm flipH="1">
            <a:off x="5092989" y="3195878"/>
            <a:ext cx="111200" cy="4099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78" idx="6"/>
            <a:endCxn id="205" idx="2"/>
          </p:cNvCxnSpPr>
          <p:nvPr/>
        </p:nvCxnSpPr>
        <p:spPr>
          <a:xfrm flipV="1">
            <a:off x="5207289" y="3605858"/>
            <a:ext cx="392740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5551643" y="279755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985817" y="329470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/>
          <p:cNvCxnSpPr>
            <a:stCxn id="212" idx="6"/>
            <a:endCxn id="213" idx="1"/>
          </p:cNvCxnSpPr>
          <p:nvPr/>
        </p:nvCxnSpPr>
        <p:spPr>
          <a:xfrm>
            <a:off x="5780243" y="2911856"/>
            <a:ext cx="239052" cy="41633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4702745" y="236588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5"/>
          <p:cNvCxnSpPr>
            <a:stCxn id="215" idx="5"/>
            <a:endCxn id="212" idx="1"/>
          </p:cNvCxnSpPr>
          <p:nvPr/>
        </p:nvCxnSpPr>
        <p:spPr>
          <a:xfrm>
            <a:off x="4897867" y="2561002"/>
            <a:ext cx="687254" cy="2700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7"/>
            <a:endCxn id="215" idx="3"/>
          </p:cNvCxnSpPr>
          <p:nvPr/>
        </p:nvCxnSpPr>
        <p:spPr>
          <a:xfrm flipV="1">
            <a:off x="4609331" y="2561002"/>
            <a:ext cx="126892" cy="21115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4" idx="7"/>
            <a:endCxn id="212" idx="2"/>
          </p:cNvCxnSpPr>
          <p:nvPr/>
        </p:nvCxnSpPr>
        <p:spPr>
          <a:xfrm flipV="1">
            <a:off x="5285011" y="2911856"/>
            <a:ext cx="266632" cy="88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5" idx="6"/>
            <a:endCxn id="213" idx="3"/>
          </p:cNvCxnSpPr>
          <p:nvPr/>
        </p:nvCxnSpPr>
        <p:spPr>
          <a:xfrm flipV="1">
            <a:off x="5828629" y="3489830"/>
            <a:ext cx="190666" cy="1160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178" idx="7"/>
            <a:endCxn id="212" idx="4"/>
          </p:cNvCxnSpPr>
          <p:nvPr/>
        </p:nvCxnSpPr>
        <p:spPr>
          <a:xfrm flipV="1">
            <a:off x="5173811" y="3026156"/>
            <a:ext cx="492132" cy="613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5" idx="4"/>
            <a:endCxn id="178" idx="1"/>
          </p:cNvCxnSpPr>
          <p:nvPr/>
        </p:nvCxnSpPr>
        <p:spPr>
          <a:xfrm>
            <a:off x="4817045" y="2594480"/>
            <a:ext cx="195122" cy="10448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Donut 78"/>
          <p:cNvSpPr/>
          <p:nvPr/>
        </p:nvSpPr>
        <p:spPr>
          <a:xfrm>
            <a:off x="4403581" y="4321772"/>
            <a:ext cx="2468115" cy="1888180"/>
          </a:xfrm>
          <a:prstGeom prst="donut">
            <a:avLst>
              <a:gd name="adj" fmla="val 4413"/>
            </a:avLst>
          </a:prstGeom>
          <a:solidFill>
            <a:srgbClr val="F9467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444208" y="3934797"/>
            <a:ext cx="343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k = 4</a:t>
            </a:r>
          </a:p>
          <a:p>
            <a:r>
              <a:rPr lang="en-US" dirty="0" err="1" smtClean="0">
                <a:latin typeface="Helvetica Neue Light"/>
                <a:cs typeface="Helvetica Neue Light"/>
              </a:rPr>
              <a:t>Av.deg</a:t>
            </a:r>
            <a:r>
              <a:rPr lang="en-US" dirty="0" smtClean="0">
                <a:latin typeface="Helvetica Neue Light"/>
                <a:cs typeface="Helvetica Neue Light"/>
              </a:rPr>
              <a:t>.= (1+1+1+1)/4 = 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661202" y="1268760"/>
            <a:ext cx="382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Density(</a:t>
            </a:r>
            <a:r>
              <a:rPr lang="en-US" dirty="0" err="1" smtClean="0">
                <a:latin typeface="Helvetica Neue Light"/>
                <a:cs typeface="Helvetica Neue Light"/>
              </a:rPr>
              <a:t>subgraph</a:t>
            </a:r>
            <a:r>
              <a:rPr lang="en-US" dirty="0" smtClean="0">
                <a:latin typeface="Helvetica Neue Light"/>
                <a:cs typeface="Helvetica Neue Light"/>
              </a:rPr>
              <a:t>) = average degree</a:t>
            </a:r>
          </a:p>
        </p:txBody>
      </p:sp>
    </p:spTree>
    <p:extLst>
      <p:ext uri="{BB962C8B-B14F-4D97-AF65-F5344CB8AC3E}">
        <p14:creationId xmlns:p14="http://schemas.microsoft.com/office/powerpoint/2010/main" val="237549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2093F"/>
                </a:solidFill>
                <a:latin typeface="Helvetica Neue Light"/>
                <a:cs typeface="Helvetica Neue Light"/>
              </a:rPr>
              <a:t>Subgraphs</a:t>
            </a:r>
            <a:r>
              <a:rPr lang="en-US" dirty="0" smtClean="0">
                <a:solidFill>
                  <a:srgbClr val="02093F"/>
                </a:solidFill>
                <a:latin typeface="Helvetica Neue Light"/>
                <a:cs typeface="Helvetica Neue Light"/>
              </a:rPr>
              <a:t> and their density</a:t>
            </a:r>
            <a:endParaRPr lang="en-US" dirty="0">
              <a:solidFill>
                <a:srgbClr val="02093F"/>
              </a:solidFill>
              <a:latin typeface="Helvetica Neue Light"/>
              <a:cs typeface="Helvetica Neue Ligh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3643667" y="3720158"/>
            <a:ext cx="228600" cy="228600"/>
          </a:xfrm>
          <a:prstGeom prst="ellipse">
            <a:avLst/>
          </a:prstGeom>
          <a:solidFill>
            <a:srgbClr val="010529"/>
          </a:solidFill>
          <a:ln>
            <a:solidFill>
              <a:srgbClr val="02093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243891" y="39106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494243" y="3491558"/>
            <a:ext cx="228600" cy="228600"/>
          </a:xfrm>
          <a:prstGeom prst="ellipse">
            <a:avLst/>
          </a:prstGeom>
          <a:solidFill>
            <a:srgbClr val="010529"/>
          </a:solidFill>
          <a:ln>
            <a:solidFill>
              <a:srgbClr val="02093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135667" y="46472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628200" y="515156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910367" y="57394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76" idx="6"/>
            <a:endCxn id="77" idx="1"/>
          </p:cNvCxnSpPr>
          <p:nvPr/>
        </p:nvCxnSpPr>
        <p:spPr>
          <a:xfrm>
            <a:off x="3872267" y="3834458"/>
            <a:ext cx="405102" cy="109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77" idx="3"/>
            <a:endCxn id="91" idx="7"/>
          </p:cNvCxnSpPr>
          <p:nvPr/>
        </p:nvCxnSpPr>
        <p:spPr>
          <a:xfrm flipH="1">
            <a:off x="4105489" y="4105780"/>
            <a:ext cx="171880" cy="16671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85" idx="5"/>
            <a:endCxn id="87" idx="1"/>
          </p:cNvCxnSpPr>
          <p:nvPr/>
        </p:nvCxnSpPr>
        <p:spPr>
          <a:xfrm>
            <a:off x="3330789" y="4842380"/>
            <a:ext cx="330889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1" idx="6"/>
            <a:endCxn id="76" idx="2"/>
          </p:cNvCxnSpPr>
          <p:nvPr/>
        </p:nvCxnSpPr>
        <p:spPr>
          <a:xfrm>
            <a:off x="2722843" y="3605858"/>
            <a:ext cx="920824" cy="228600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6" idx="3"/>
            <a:endCxn id="85" idx="0"/>
          </p:cNvCxnSpPr>
          <p:nvPr/>
        </p:nvCxnSpPr>
        <p:spPr>
          <a:xfrm flipH="1">
            <a:off x="3249967" y="3915280"/>
            <a:ext cx="427178" cy="7319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334941" y="3944136"/>
            <a:ext cx="228600" cy="228600"/>
          </a:xfrm>
          <a:prstGeom prst="ellipse">
            <a:avLst/>
          </a:prstGeom>
          <a:solidFill>
            <a:srgbClr val="CA275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955439" y="45710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435251" y="437593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660263" y="507074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472491" y="612656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137513" y="528756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>
            <a:stCxn id="114" idx="6"/>
            <a:endCxn id="116" idx="1"/>
          </p:cNvCxnSpPr>
          <p:nvPr/>
        </p:nvCxnSpPr>
        <p:spPr>
          <a:xfrm>
            <a:off x="5563541" y="4058436"/>
            <a:ext cx="425376" cy="5461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16" idx="4"/>
            <a:endCxn id="130" idx="0"/>
          </p:cNvCxnSpPr>
          <p:nvPr/>
        </p:nvCxnSpPr>
        <p:spPr>
          <a:xfrm>
            <a:off x="6069739" y="4799658"/>
            <a:ext cx="182074" cy="487908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4" idx="4"/>
            <a:endCxn id="126" idx="0"/>
          </p:cNvCxnSpPr>
          <p:nvPr/>
        </p:nvCxnSpPr>
        <p:spPr>
          <a:xfrm flipH="1">
            <a:off x="4586791" y="5299340"/>
            <a:ext cx="187772" cy="8272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18" idx="6"/>
            <a:endCxn id="114" idx="2"/>
          </p:cNvCxnSpPr>
          <p:nvPr/>
        </p:nvCxnSpPr>
        <p:spPr>
          <a:xfrm flipV="1">
            <a:off x="4663851" y="4058436"/>
            <a:ext cx="671090" cy="4318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14" idx="3"/>
            <a:endCxn id="124" idx="0"/>
          </p:cNvCxnSpPr>
          <p:nvPr/>
        </p:nvCxnSpPr>
        <p:spPr>
          <a:xfrm flipH="1">
            <a:off x="4774563" y="4139258"/>
            <a:ext cx="593856" cy="9314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91" idx="5"/>
            <a:endCxn id="126" idx="1"/>
          </p:cNvCxnSpPr>
          <p:nvPr/>
        </p:nvCxnSpPr>
        <p:spPr>
          <a:xfrm>
            <a:off x="4105489" y="5934580"/>
            <a:ext cx="400480" cy="2254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87" idx="7"/>
            <a:endCxn id="124" idx="2"/>
          </p:cNvCxnSpPr>
          <p:nvPr/>
        </p:nvCxnSpPr>
        <p:spPr>
          <a:xfrm>
            <a:off x="3823322" y="5185040"/>
            <a:ext cx="83694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85" idx="6"/>
            <a:endCxn id="116" idx="2"/>
          </p:cNvCxnSpPr>
          <p:nvPr/>
        </p:nvCxnSpPr>
        <p:spPr>
          <a:xfrm flipV="1">
            <a:off x="3364267" y="4685358"/>
            <a:ext cx="2591172" cy="762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1" idx="4"/>
            <a:endCxn id="85" idx="1"/>
          </p:cNvCxnSpPr>
          <p:nvPr/>
        </p:nvCxnSpPr>
        <p:spPr>
          <a:xfrm>
            <a:off x="2608543" y="3720158"/>
            <a:ext cx="560602" cy="9605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81" idx="5"/>
            <a:endCxn id="124" idx="1"/>
          </p:cNvCxnSpPr>
          <p:nvPr/>
        </p:nvCxnSpPr>
        <p:spPr>
          <a:xfrm>
            <a:off x="2689365" y="3686680"/>
            <a:ext cx="2004376" cy="14175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4358191" y="3244710"/>
            <a:ext cx="228600" cy="228600"/>
          </a:xfrm>
          <a:prstGeom prst="ellipse">
            <a:avLst/>
          </a:prstGeom>
          <a:solidFill>
            <a:srgbClr val="010529"/>
          </a:solidFill>
          <a:ln>
            <a:solidFill>
              <a:srgbClr val="02093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4978689" y="3605858"/>
            <a:ext cx="228600" cy="228600"/>
          </a:xfrm>
          <a:prstGeom prst="ellipse">
            <a:avLst/>
          </a:prstGeom>
          <a:solidFill>
            <a:srgbClr val="CA275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3033919" y="2944532"/>
            <a:ext cx="228600" cy="228600"/>
          </a:xfrm>
          <a:prstGeom prst="ellipse">
            <a:avLst/>
          </a:prstGeom>
          <a:solidFill>
            <a:srgbClr val="010529"/>
          </a:solidFill>
          <a:ln>
            <a:solidFill>
              <a:srgbClr val="02093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4897867" y="570598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rgbClr val="E46C0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>
            <a:stCxn id="177" idx="6"/>
            <a:endCxn id="178" idx="1"/>
          </p:cNvCxnSpPr>
          <p:nvPr/>
        </p:nvCxnSpPr>
        <p:spPr>
          <a:xfrm>
            <a:off x="4586791" y="3359010"/>
            <a:ext cx="425376" cy="2803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8" idx="4"/>
            <a:endCxn id="180" idx="0"/>
          </p:cNvCxnSpPr>
          <p:nvPr/>
        </p:nvCxnSpPr>
        <p:spPr>
          <a:xfrm flipH="1">
            <a:off x="5012167" y="3834458"/>
            <a:ext cx="80822" cy="18715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9" idx="6"/>
            <a:endCxn id="177" idx="1"/>
          </p:cNvCxnSpPr>
          <p:nvPr/>
        </p:nvCxnSpPr>
        <p:spPr>
          <a:xfrm>
            <a:off x="3262519" y="3058832"/>
            <a:ext cx="1129150" cy="219356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78" idx="5"/>
            <a:endCxn id="114" idx="1"/>
          </p:cNvCxnSpPr>
          <p:nvPr/>
        </p:nvCxnSpPr>
        <p:spPr>
          <a:xfrm>
            <a:off x="5173811" y="3800980"/>
            <a:ext cx="194608" cy="176634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81" idx="7"/>
            <a:endCxn id="179" idx="3"/>
          </p:cNvCxnSpPr>
          <p:nvPr/>
        </p:nvCxnSpPr>
        <p:spPr>
          <a:xfrm flipV="1">
            <a:off x="2689365" y="3139654"/>
            <a:ext cx="378032" cy="385382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18" idx="3"/>
            <a:endCxn id="87" idx="7"/>
          </p:cNvCxnSpPr>
          <p:nvPr/>
        </p:nvCxnSpPr>
        <p:spPr>
          <a:xfrm flipH="1">
            <a:off x="3823322" y="4571058"/>
            <a:ext cx="645407" cy="6139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76" idx="6"/>
            <a:endCxn id="178" idx="2"/>
          </p:cNvCxnSpPr>
          <p:nvPr/>
        </p:nvCxnSpPr>
        <p:spPr>
          <a:xfrm flipV="1">
            <a:off x="3872267" y="3720158"/>
            <a:ext cx="1106422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8" idx="4"/>
            <a:endCxn id="124" idx="0"/>
          </p:cNvCxnSpPr>
          <p:nvPr/>
        </p:nvCxnSpPr>
        <p:spPr>
          <a:xfrm flipH="1">
            <a:off x="4774563" y="3834458"/>
            <a:ext cx="318426" cy="12362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24" idx="1"/>
            <a:endCxn id="85" idx="6"/>
          </p:cNvCxnSpPr>
          <p:nvPr/>
        </p:nvCxnSpPr>
        <p:spPr>
          <a:xfrm flipH="1" flipV="1">
            <a:off x="3364267" y="4761558"/>
            <a:ext cx="1329474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24" idx="1"/>
            <a:endCxn id="76" idx="5"/>
          </p:cNvCxnSpPr>
          <p:nvPr/>
        </p:nvCxnSpPr>
        <p:spPr>
          <a:xfrm flipH="1" flipV="1">
            <a:off x="3838789" y="3915280"/>
            <a:ext cx="854952" cy="11889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0" idx="0"/>
            <a:endCxn id="124" idx="5"/>
          </p:cNvCxnSpPr>
          <p:nvPr/>
        </p:nvCxnSpPr>
        <p:spPr>
          <a:xfrm flipH="1" flipV="1">
            <a:off x="4855385" y="5265862"/>
            <a:ext cx="156782" cy="440118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0" idx="1"/>
            <a:endCxn id="76" idx="4"/>
          </p:cNvCxnSpPr>
          <p:nvPr/>
        </p:nvCxnSpPr>
        <p:spPr>
          <a:xfrm flipH="1" flipV="1">
            <a:off x="3757967" y="3948758"/>
            <a:ext cx="1173378" cy="17907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0" idx="2"/>
            <a:endCxn id="87" idx="5"/>
          </p:cNvCxnSpPr>
          <p:nvPr/>
        </p:nvCxnSpPr>
        <p:spPr>
          <a:xfrm flipH="1" flipV="1">
            <a:off x="3823322" y="5346684"/>
            <a:ext cx="1074545" cy="4735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85" idx="6"/>
            <a:endCxn id="180" idx="1"/>
          </p:cNvCxnSpPr>
          <p:nvPr/>
        </p:nvCxnSpPr>
        <p:spPr>
          <a:xfrm>
            <a:off x="3364267" y="4761558"/>
            <a:ext cx="1567078" cy="977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87" idx="0"/>
            <a:endCxn id="76" idx="4"/>
          </p:cNvCxnSpPr>
          <p:nvPr/>
        </p:nvCxnSpPr>
        <p:spPr>
          <a:xfrm flipV="1">
            <a:off x="3742500" y="3948758"/>
            <a:ext cx="15467" cy="12028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26" idx="7"/>
            <a:endCxn id="180" idx="3"/>
          </p:cNvCxnSpPr>
          <p:nvPr/>
        </p:nvCxnSpPr>
        <p:spPr>
          <a:xfrm flipV="1">
            <a:off x="4667613" y="5901102"/>
            <a:ext cx="263732" cy="2589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26" idx="6"/>
            <a:endCxn id="130" idx="3"/>
          </p:cNvCxnSpPr>
          <p:nvPr/>
        </p:nvCxnSpPr>
        <p:spPr>
          <a:xfrm flipV="1">
            <a:off x="4701091" y="5482688"/>
            <a:ext cx="1469900" cy="758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18" idx="5"/>
            <a:endCxn id="130" idx="2"/>
          </p:cNvCxnSpPr>
          <p:nvPr/>
        </p:nvCxnSpPr>
        <p:spPr>
          <a:xfrm>
            <a:off x="4630373" y="4571058"/>
            <a:ext cx="1507140" cy="8308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18" idx="0"/>
            <a:endCxn id="77" idx="4"/>
          </p:cNvCxnSpPr>
          <p:nvPr/>
        </p:nvCxnSpPr>
        <p:spPr>
          <a:xfrm flipH="1" flipV="1">
            <a:off x="4358191" y="4139258"/>
            <a:ext cx="191360" cy="236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18" idx="0"/>
            <a:endCxn id="177" idx="4"/>
          </p:cNvCxnSpPr>
          <p:nvPr/>
        </p:nvCxnSpPr>
        <p:spPr>
          <a:xfrm flipH="1" flipV="1">
            <a:off x="4472491" y="3473310"/>
            <a:ext cx="77060" cy="9026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18" idx="1"/>
            <a:endCxn id="76" idx="5"/>
          </p:cNvCxnSpPr>
          <p:nvPr/>
        </p:nvCxnSpPr>
        <p:spPr>
          <a:xfrm flipH="1" flipV="1">
            <a:off x="3838789" y="3915280"/>
            <a:ext cx="629940" cy="4941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18" idx="7"/>
            <a:endCxn id="178" idx="3"/>
          </p:cNvCxnSpPr>
          <p:nvPr/>
        </p:nvCxnSpPr>
        <p:spPr>
          <a:xfrm flipV="1">
            <a:off x="4630373" y="3800980"/>
            <a:ext cx="381794" cy="6084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81" idx="7"/>
            <a:endCxn id="177" idx="2"/>
          </p:cNvCxnSpPr>
          <p:nvPr/>
        </p:nvCxnSpPr>
        <p:spPr>
          <a:xfrm flipV="1">
            <a:off x="2689365" y="3359010"/>
            <a:ext cx="1668826" cy="166026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5089889" y="2967278"/>
            <a:ext cx="228600" cy="228600"/>
          </a:xfrm>
          <a:prstGeom prst="ellipse">
            <a:avLst/>
          </a:prstGeom>
          <a:solidFill>
            <a:srgbClr val="CA275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5600029" y="3491558"/>
            <a:ext cx="228600" cy="228600"/>
          </a:xfrm>
          <a:prstGeom prst="ellipse">
            <a:avLst/>
          </a:prstGeom>
          <a:solidFill>
            <a:srgbClr val="CA275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>
            <a:stCxn id="204" idx="5"/>
            <a:endCxn id="205" idx="1"/>
          </p:cNvCxnSpPr>
          <p:nvPr/>
        </p:nvCxnSpPr>
        <p:spPr>
          <a:xfrm>
            <a:off x="5285011" y="3162400"/>
            <a:ext cx="348496" cy="362636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/>
          <p:cNvSpPr/>
          <p:nvPr/>
        </p:nvSpPr>
        <p:spPr>
          <a:xfrm>
            <a:off x="4414209" y="273867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/>
          <p:cNvCxnSpPr>
            <a:stCxn id="207" idx="6"/>
            <a:endCxn id="204" idx="1"/>
          </p:cNvCxnSpPr>
          <p:nvPr/>
        </p:nvCxnSpPr>
        <p:spPr>
          <a:xfrm>
            <a:off x="4642809" y="2852978"/>
            <a:ext cx="480558" cy="1477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7" idx="4"/>
            <a:endCxn id="178" idx="1"/>
          </p:cNvCxnSpPr>
          <p:nvPr/>
        </p:nvCxnSpPr>
        <p:spPr>
          <a:xfrm>
            <a:off x="4528509" y="2967278"/>
            <a:ext cx="483658" cy="6720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4" idx="4"/>
            <a:endCxn id="178" idx="0"/>
          </p:cNvCxnSpPr>
          <p:nvPr/>
        </p:nvCxnSpPr>
        <p:spPr>
          <a:xfrm flipH="1">
            <a:off x="5092989" y="3195878"/>
            <a:ext cx="111200" cy="40998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78" idx="6"/>
            <a:endCxn id="205" idx="2"/>
          </p:cNvCxnSpPr>
          <p:nvPr/>
        </p:nvCxnSpPr>
        <p:spPr>
          <a:xfrm flipV="1">
            <a:off x="5207289" y="3605858"/>
            <a:ext cx="392740" cy="11430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5551643" y="2797556"/>
            <a:ext cx="228600" cy="228600"/>
          </a:xfrm>
          <a:prstGeom prst="ellipse">
            <a:avLst/>
          </a:prstGeom>
          <a:solidFill>
            <a:srgbClr val="CA275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985817" y="329470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/>
          <p:cNvCxnSpPr>
            <a:stCxn id="212" idx="6"/>
            <a:endCxn id="213" idx="1"/>
          </p:cNvCxnSpPr>
          <p:nvPr/>
        </p:nvCxnSpPr>
        <p:spPr>
          <a:xfrm>
            <a:off x="5780243" y="2911856"/>
            <a:ext cx="239052" cy="41633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4702745" y="236588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5"/>
          <p:cNvCxnSpPr>
            <a:stCxn id="215" idx="5"/>
            <a:endCxn id="212" idx="1"/>
          </p:cNvCxnSpPr>
          <p:nvPr/>
        </p:nvCxnSpPr>
        <p:spPr>
          <a:xfrm>
            <a:off x="4897867" y="2561002"/>
            <a:ext cx="687254" cy="2700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7"/>
            <a:endCxn id="215" idx="3"/>
          </p:cNvCxnSpPr>
          <p:nvPr/>
        </p:nvCxnSpPr>
        <p:spPr>
          <a:xfrm flipV="1">
            <a:off x="4609331" y="2561002"/>
            <a:ext cx="126892" cy="21115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4" idx="7"/>
            <a:endCxn id="212" idx="2"/>
          </p:cNvCxnSpPr>
          <p:nvPr/>
        </p:nvCxnSpPr>
        <p:spPr>
          <a:xfrm flipV="1">
            <a:off x="5285011" y="2911856"/>
            <a:ext cx="266632" cy="8890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5" idx="6"/>
            <a:endCxn id="213" idx="3"/>
          </p:cNvCxnSpPr>
          <p:nvPr/>
        </p:nvCxnSpPr>
        <p:spPr>
          <a:xfrm flipV="1">
            <a:off x="5828629" y="3489830"/>
            <a:ext cx="190666" cy="1160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178" idx="7"/>
            <a:endCxn id="212" idx="4"/>
          </p:cNvCxnSpPr>
          <p:nvPr/>
        </p:nvCxnSpPr>
        <p:spPr>
          <a:xfrm flipV="1">
            <a:off x="5173811" y="3026156"/>
            <a:ext cx="492132" cy="61318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5" idx="4"/>
            <a:endCxn id="178" idx="1"/>
          </p:cNvCxnSpPr>
          <p:nvPr/>
        </p:nvCxnSpPr>
        <p:spPr>
          <a:xfrm>
            <a:off x="4817045" y="2594480"/>
            <a:ext cx="195122" cy="10448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Donut 78"/>
          <p:cNvSpPr/>
          <p:nvPr/>
        </p:nvSpPr>
        <p:spPr>
          <a:xfrm>
            <a:off x="4860032" y="2561002"/>
            <a:ext cx="1180876" cy="1755139"/>
          </a:xfrm>
          <a:prstGeom prst="donut">
            <a:avLst>
              <a:gd name="adj" fmla="val 4413"/>
            </a:avLst>
          </a:prstGeom>
          <a:solidFill>
            <a:srgbClr val="F9467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957228" y="2564904"/>
            <a:ext cx="343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k</a:t>
            </a:r>
            <a:r>
              <a:rPr lang="en-US" dirty="0" smtClean="0">
                <a:latin typeface="Helvetica Neue Light"/>
                <a:cs typeface="Helvetica Neue Light"/>
              </a:rPr>
              <a:t> = 5</a:t>
            </a:r>
          </a:p>
          <a:p>
            <a:r>
              <a:rPr lang="en-US" dirty="0" err="1" smtClean="0">
                <a:latin typeface="Helvetica Neue Light"/>
                <a:cs typeface="Helvetica Neue Light"/>
              </a:rPr>
              <a:t>Av.deg</a:t>
            </a:r>
            <a:r>
              <a:rPr lang="en-US" dirty="0" smtClean="0">
                <a:latin typeface="Helvetica Neue Light"/>
                <a:cs typeface="Helvetica Neue Light"/>
              </a:rPr>
              <a:t>.= (2+3+3+2+1)/4 = 2.4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661202" y="1268760"/>
            <a:ext cx="382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Density(</a:t>
            </a:r>
            <a:r>
              <a:rPr lang="en-US" dirty="0" err="1" smtClean="0">
                <a:latin typeface="Helvetica Neue Light"/>
                <a:cs typeface="Helvetica Neue Light"/>
              </a:rPr>
              <a:t>subgraph</a:t>
            </a:r>
            <a:r>
              <a:rPr lang="en-US" dirty="0" smtClean="0">
                <a:latin typeface="Helvetica Neue Light"/>
                <a:cs typeface="Helvetica Neue Light"/>
              </a:rPr>
              <a:t>) = average degree</a:t>
            </a:r>
          </a:p>
        </p:txBody>
      </p:sp>
    </p:spTree>
    <p:extLst>
      <p:ext uri="{BB962C8B-B14F-4D97-AF65-F5344CB8AC3E}">
        <p14:creationId xmlns:p14="http://schemas.microsoft.com/office/powerpoint/2010/main" val="385898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107504" y="-90264"/>
            <a:ext cx="9036496" cy="1143000"/>
          </a:xfrm>
        </p:spPr>
        <p:txBody>
          <a:bodyPr/>
          <a:lstStyle/>
          <a:p>
            <a:r>
              <a:rPr lang="en-US" dirty="0" smtClean="0">
                <a:solidFill>
                  <a:srgbClr val="02093F"/>
                </a:solidFill>
                <a:latin typeface="Helvetica Neue Light"/>
                <a:cs typeface="Helvetica Neue Light"/>
              </a:rPr>
              <a:t>Density: </a:t>
            </a:r>
            <a:br>
              <a:rPr lang="en-US" dirty="0" smtClean="0">
                <a:solidFill>
                  <a:srgbClr val="02093F"/>
                </a:solidFill>
                <a:latin typeface="Helvetica Neue Light"/>
                <a:cs typeface="Helvetica Neue Light"/>
              </a:rPr>
            </a:br>
            <a:r>
              <a:rPr lang="en-US" dirty="0" smtClean="0">
                <a:solidFill>
                  <a:srgbClr val="02093F"/>
                </a:solidFill>
                <a:latin typeface="Helvetica Neue Light"/>
                <a:cs typeface="Helvetica Neue Light"/>
              </a:rPr>
              <a:t>a measure of inter-connectivity</a:t>
            </a:r>
            <a:endParaRPr lang="en-US" dirty="0">
              <a:solidFill>
                <a:srgbClr val="02093F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331639" y="2116593"/>
            <a:ext cx="6480719" cy="1355278"/>
            <a:chOff x="1331639" y="2116593"/>
            <a:chExt cx="6480719" cy="1355278"/>
          </a:xfrm>
        </p:grpSpPr>
        <p:sp>
          <p:nvSpPr>
            <p:cNvPr id="84" name="Oval 83"/>
            <p:cNvSpPr/>
            <p:nvPr/>
          </p:nvSpPr>
          <p:spPr>
            <a:xfrm>
              <a:off x="4926665" y="3041080"/>
              <a:ext cx="228600" cy="228600"/>
            </a:xfrm>
            <a:prstGeom prst="ellipse">
              <a:avLst/>
            </a:prstGeom>
            <a:solidFill>
              <a:srgbClr val="CA275B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777241" y="2812480"/>
              <a:ext cx="228600" cy="228600"/>
            </a:xfrm>
            <a:prstGeom prst="ellipse">
              <a:avLst/>
            </a:prstGeom>
            <a:solidFill>
              <a:srgbClr val="CA275B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5436096" y="2565632"/>
              <a:ext cx="228600" cy="228600"/>
            </a:xfrm>
            <a:prstGeom prst="ellipse">
              <a:avLst/>
            </a:prstGeom>
            <a:solidFill>
              <a:srgbClr val="CA275B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316917" y="2265454"/>
              <a:ext cx="228600" cy="228600"/>
            </a:xfrm>
            <a:prstGeom prst="ellipse">
              <a:avLst/>
            </a:prstGeom>
            <a:solidFill>
              <a:srgbClr val="CA275B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331639" y="2470224"/>
              <a:ext cx="648071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b="1" dirty="0" smtClean="0">
                  <a:latin typeface="Helvetica Neue Light"/>
                  <a:cs typeface="Helvetica Neue Light"/>
                </a:rPr>
                <a:t>Average degree  					      = 2*0/4 = 0 </a:t>
              </a:r>
            </a:p>
          </p:txBody>
        </p:sp>
        <p:sp>
          <p:nvSpPr>
            <p:cNvPr id="14" name="Double Bracket 13"/>
            <p:cNvSpPr/>
            <p:nvPr/>
          </p:nvSpPr>
          <p:spPr>
            <a:xfrm>
              <a:off x="3565579" y="2116593"/>
              <a:ext cx="2302566" cy="1355278"/>
            </a:xfrm>
            <a:prstGeom prst="bracketPair">
              <a:avLst>
                <a:gd name="adj" fmla="val 13543"/>
              </a:avLst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331640" y="3801914"/>
            <a:ext cx="7416824" cy="1355278"/>
            <a:chOff x="1331640" y="3801914"/>
            <a:chExt cx="7416824" cy="1355278"/>
          </a:xfrm>
        </p:grpSpPr>
        <p:sp>
          <p:nvSpPr>
            <p:cNvPr id="111" name="TextBox 110"/>
            <p:cNvSpPr txBox="1"/>
            <p:nvPr/>
          </p:nvSpPr>
          <p:spPr>
            <a:xfrm>
              <a:off x="1331640" y="4155545"/>
              <a:ext cx="7416824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b="1" dirty="0" smtClean="0">
                  <a:latin typeface="Helvetica Neue Light"/>
                  <a:cs typeface="Helvetica Neue Light"/>
                </a:rPr>
                <a:t>Average degree					      = 2*6/4 = k - 1=3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4926665" y="4696536"/>
              <a:ext cx="228600" cy="228600"/>
            </a:xfrm>
            <a:prstGeom prst="ellipse">
              <a:avLst/>
            </a:prstGeom>
            <a:solidFill>
              <a:srgbClr val="CA275B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3777241" y="4467936"/>
              <a:ext cx="228600" cy="228600"/>
            </a:xfrm>
            <a:prstGeom prst="ellipse">
              <a:avLst/>
            </a:prstGeom>
            <a:solidFill>
              <a:srgbClr val="CA275B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5436096" y="4221088"/>
              <a:ext cx="228600" cy="228600"/>
            </a:xfrm>
            <a:prstGeom prst="ellipse">
              <a:avLst/>
            </a:prstGeom>
            <a:solidFill>
              <a:srgbClr val="CA275B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4316917" y="3920910"/>
              <a:ext cx="228600" cy="228600"/>
            </a:xfrm>
            <a:prstGeom prst="ellipse">
              <a:avLst/>
            </a:prstGeom>
            <a:solidFill>
              <a:srgbClr val="CA275B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4545517" y="4035210"/>
              <a:ext cx="924057" cy="219356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2" idx="7"/>
              <a:endCxn id="95" idx="3"/>
            </p:cNvCxnSpPr>
            <p:nvPr/>
          </p:nvCxnSpPr>
          <p:spPr>
            <a:xfrm flipV="1">
              <a:off x="5121787" y="4416210"/>
              <a:ext cx="347787" cy="313804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4" idx="6"/>
              <a:endCxn id="95" idx="2"/>
            </p:cNvCxnSpPr>
            <p:nvPr/>
          </p:nvCxnSpPr>
          <p:spPr>
            <a:xfrm flipV="1">
              <a:off x="4005841" y="4335388"/>
              <a:ext cx="1430255" cy="246848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92" idx="2"/>
            </p:cNvCxnSpPr>
            <p:nvPr/>
          </p:nvCxnSpPr>
          <p:spPr>
            <a:xfrm>
              <a:off x="3972363" y="4601821"/>
              <a:ext cx="954302" cy="209015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6" idx="5"/>
              <a:endCxn id="92" idx="1"/>
            </p:cNvCxnSpPr>
            <p:nvPr/>
          </p:nvCxnSpPr>
          <p:spPr>
            <a:xfrm>
              <a:off x="4512039" y="4116032"/>
              <a:ext cx="448104" cy="613982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6" idx="3"/>
              <a:endCxn id="94" idx="7"/>
            </p:cNvCxnSpPr>
            <p:nvPr/>
          </p:nvCxnSpPr>
          <p:spPr>
            <a:xfrm flipH="1">
              <a:off x="3972363" y="4116032"/>
              <a:ext cx="378032" cy="385382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Double Bracket 112"/>
            <p:cNvSpPr/>
            <p:nvPr/>
          </p:nvSpPr>
          <p:spPr>
            <a:xfrm>
              <a:off x="3579698" y="3801914"/>
              <a:ext cx="2288448" cy="1355278"/>
            </a:xfrm>
            <a:prstGeom prst="bracketPair">
              <a:avLst>
                <a:gd name="adj" fmla="val 13543"/>
              </a:avLst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Title 1"/>
          <p:cNvSpPr txBox="1">
            <a:spLocks/>
          </p:cNvSpPr>
          <p:nvPr/>
        </p:nvSpPr>
        <p:spPr>
          <a:xfrm>
            <a:off x="1475656" y="6052476"/>
            <a:ext cx="6336703" cy="544876"/>
          </a:xfrm>
          <a:prstGeom prst="rect">
            <a:avLst/>
          </a:prstGeom>
          <a:solidFill>
            <a:srgbClr val="010529">
              <a:alpha val="73000"/>
            </a:srgb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High-</a:t>
            </a:r>
            <a:r>
              <a:rPr lang="en-US" sz="23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av.degree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= very well connected (near clique)</a:t>
            </a:r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61202" y="1268760"/>
            <a:ext cx="382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Density(</a:t>
            </a:r>
            <a:r>
              <a:rPr lang="en-US" dirty="0" err="1" smtClean="0">
                <a:latin typeface="Helvetica Neue Light"/>
                <a:cs typeface="Helvetica Neue Light"/>
              </a:rPr>
              <a:t>subgraph</a:t>
            </a:r>
            <a:r>
              <a:rPr lang="en-US" dirty="0" smtClean="0">
                <a:latin typeface="Helvetica Neue Light"/>
                <a:cs typeface="Helvetica Neue Light"/>
              </a:rPr>
              <a:t>) = average degree</a:t>
            </a:r>
          </a:p>
        </p:txBody>
      </p:sp>
    </p:spTree>
    <p:extLst>
      <p:ext uri="{BB962C8B-B14F-4D97-AF65-F5344CB8AC3E}">
        <p14:creationId xmlns:p14="http://schemas.microsoft.com/office/powerpoint/2010/main" val="333101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2093F"/>
                </a:solidFill>
                <a:latin typeface="Helvetica Neue Light"/>
                <a:cs typeface="Helvetica Neue Light"/>
              </a:rPr>
              <a:t>Densest k-</a:t>
            </a:r>
            <a:r>
              <a:rPr lang="en-US" dirty="0" err="1" smtClean="0">
                <a:solidFill>
                  <a:srgbClr val="02093F"/>
                </a:solidFill>
                <a:latin typeface="Helvetica Neue Light"/>
                <a:cs typeface="Helvetica Neue Light"/>
              </a:rPr>
              <a:t>Subgraph</a:t>
            </a:r>
            <a:endParaRPr lang="en-US" dirty="0">
              <a:solidFill>
                <a:srgbClr val="02093F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1520" y="1599952"/>
            <a:ext cx="3871870" cy="3989288"/>
            <a:chOff x="251520" y="1599952"/>
            <a:chExt cx="3871870" cy="3989288"/>
          </a:xfrm>
        </p:grpSpPr>
        <p:sp>
          <p:nvSpPr>
            <p:cNvPr id="76" name="Oval 75"/>
            <p:cNvSpPr/>
            <p:nvPr/>
          </p:nvSpPr>
          <p:spPr>
            <a:xfrm>
              <a:off x="1400944" y="29542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001168" y="31447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51520" y="27256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892944" y="38813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385477" y="438563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667644" y="49735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76" idx="6"/>
              <a:endCxn id="77" idx="1"/>
            </p:cNvCxnSpPr>
            <p:nvPr/>
          </p:nvCxnSpPr>
          <p:spPr>
            <a:xfrm>
              <a:off x="1629544" y="3068530"/>
              <a:ext cx="405102" cy="10967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77" idx="3"/>
              <a:endCxn id="91" idx="7"/>
            </p:cNvCxnSpPr>
            <p:nvPr/>
          </p:nvCxnSpPr>
          <p:spPr>
            <a:xfrm flipH="1">
              <a:off x="1862766" y="3339852"/>
              <a:ext cx="171880" cy="16671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85" idx="5"/>
              <a:endCxn id="87" idx="1"/>
            </p:cNvCxnSpPr>
            <p:nvPr/>
          </p:nvCxnSpPr>
          <p:spPr>
            <a:xfrm>
              <a:off x="1088066" y="4076452"/>
              <a:ext cx="330889" cy="34266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1" idx="6"/>
              <a:endCxn id="76" idx="2"/>
            </p:cNvCxnSpPr>
            <p:nvPr/>
          </p:nvCxnSpPr>
          <p:spPr>
            <a:xfrm>
              <a:off x="480120" y="2839930"/>
              <a:ext cx="920824" cy="2286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76" idx="3"/>
              <a:endCxn id="85" idx="0"/>
            </p:cNvCxnSpPr>
            <p:nvPr/>
          </p:nvCxnSpPr>
          <p:spPr>
            <a:xfrm flipH="1">
              <a:off x="1007244" y="3149352"/>
              <a:ext cx="427178" cy="73197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3092218" y="317820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712716" y="38051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192528" y="361000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417540" y="430481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229768" y="536064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3894790" y="452163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/>
            <p:cNvCxnSpPr>
              <a:stCxn id="114" idx="6"/>
              <a:endCxn id="116" idx="1"/>
            </p:cNvCxnSpPr>
            <p:nvPr/>
          </p:nvCxnSpPr>
          <p:spPr>
            <a:xfrm>
              <a:off x="3320818" y="3292508"/>
              <a:ext cx="425376" cy="5461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16" idx="4"/>
              <a:endCxn id="130" idx="0"/>
            </p:cNvCxnSpPr>
            <p:nvPr/>
          </p:nvCxnSpPr>
          <p:spPr>
            <a:xfrm>
              <a:off x="3827016" y="4033730"/>
              <a:ext cx="182074" cy="48790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24" idx="4"/>
              <a:endCxn id="126" idx="0"/>
            </p:cNvCxnSpPr>
            <p:nvPr/>
          </p:nvCxnSpPr>
          <p:spPr>
            <a:xfrm flipH="1">
              <a:off x="2344068" y="4533412"/>
              <a:ext cx="187772" cy="82722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18" idx="6"/>
              <a:endCxn id="114" idx="2"/>
            </p:cNvCxnSpPr>
            <p:nvPr/>
          </p:nvCxnSpPr>
          <p:spPr>
            <a:xfrm flipV="1">
              <a:off x="2421128" y="3292508"/>
              <a:ext cx="671090" cy="4318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14" idx="3"/>
              <a:endCxn id="124" idx="0"/>
            </p:cNvCxnSpPr>
            <p:nvPr/>
          </p:nvCxnSpPr>
          <p:spPr>
            <a:xfrm flipH="1">
              <a:off x="2531840" y="3373330"/>
              <a:ext cx="593856" cy="9314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91" idx="5"/>
              <a:endCxn id="126" idx="1"/>
            </p:cNvCxnSpPr>
            <p:nvPr/>
          </p:nvCxnSpPr>
          <p:spPr>
            <a:xfrm>
              <a:off x="1862766" y="5168652"/>
              <a:ext cx="400480" cy="22546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87" idx="7"/>
              <a:endCxn id="124" idx="2"/>
            </p:cNvCxnSpPr>
            <p:nvPr/>
          </p:nvCxnSpPr>
          <p:spPr>
            <a:xfrm>
              <a:off x="1580599" y="4419112"/>
              <a:ext cx="836941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85" idx="6"/>
              <a:endCxn id="116" idx="2"/>
            </p:cNvCxnSpPr>
            <p:nvPr/>
          </p:nvCxnSpPr>
          <p:spPr>
            <a:xfrm flipV="1">
              <a:off x="1121544" y="3919430"/>
              <a:ext cx="2591172" cy="762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81" idx="4"/>
              <a:endCxn id="85" idx="1"/>
            </p:cNvCxnSpPr>
            <p:nvPr/>
          </p:nvCxnSpPr>
          <p:spPr>
            <a:xfrm>
              <a:off x="365820" y="2954230"/>
              <a:ext cx="560602" cy="96057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81" idx="5"/>
              <a:endCxn id="124" idx="1"/>
            </p:cNvCxnSpPr>
            <p:nvPr/>
          </p:nvCxnSpPr>
          <p:spPr>
            <a:xfrm>
              <a:off x="446642" y="2920752"/>
              <a:ext cx="2004376" cy="141753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>
              <a:off x="2115468" y="247878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735966" y="28399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791196" y="21786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55144" y="494005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/>
            <p:cNvCxnSpPr>
              <a:stCxn id="177" idx="6"/>
              <a:endCxn id="178" idx="1"/>
            </p:cNvCxnSpPr>
            <p:nvPr/>
          </p:nvCxnSpPr>
          <p:spPr>
            <a:xfrm>
              <a:off x="2344068" y="2593082"/>
              <a:ext cx="425376" cy="2803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178" idx="4"/>
              <a:endCxn id="180" idx="0"/>
            </p:cNvCxnSpPr>
            <p:nvPr/>
          </p:nvCxnSpPr>
          <p:spPr>
            <a:xfrm flipH="1">
              <a:off x="2769444" y="3068530"/>
              <a:ext cx="80822" cy="187152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79" idx="6"/>
              <a:endCxn id="177" idx="1"/>
            </p:cNvCxnSpPr>
            <p:nvPr/>
          </p:nvCxnSpPr>
          <p:spPr>
            <a:xfrm>
              <a:off x="1019796" y="2292904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78" idx="5"/>
              <a:endCxn id="114" idx="1"/>
            </p:cNvCxnSpPr>
            <p:nvPr/>
          </p:nvCxnSpPr>
          <p:spPr>
            <a:xfrm>
              <a:off x="2931088" y="3035052"/>
              <a:ext cx="194608" cy="17663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81" idx="7"/>
              <a:endCxn id="179" idx="3"/>
            </p:cNvCxnSpPr>
            <p:nvPr/>
          </p:nvCxnSpPr>
          <p:spPr>
            <a:xfrm flipV="1">
              <a:off x="446642" y="2373726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18" idx="3"/>
              <a:endCxn id="87" idx="7"/>
            </p:cNvCxnSpPr>
            <p:nvPr/>
          </p:nvCxnSpPr>
          <p:spPr>
            <a:xfrm flipH="1">
              <a:off x="1580599" y="3805130"/>
              <a:ext cx="645407" cy="6139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76" idx="6"/>
              <a:endCxn id="178" idx="2"/>
            </p:cNvCxnSpPr>
            <p:nvPr/>
          </p:nvCxnSpPr>
          <p:spPr>
            <a:xfrm flipV="1">
              <a:off x="1629544" y="2954230"/>
              <a:ext cx="1106422" cy="1143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78" idx="4"/>
              <a:endCxn id="124" idx="0"/>
            </p:cNvCxnSpPr>
            <p:nvPr/>
          </p:nvCxnSpPr>
          <p:spPr>
            <a:xfrm flipH="1">
              <a:off x="2531840" y="3068530"/>
              <a:ext cx="318426" cy="12362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24" idx="1"/>
              <a:endCxn id="85" idx="6"/>
            </p:cNvCxnSpPr>
            <p:nvPr/>
          </p:nvCxnSpPr>
          <p:spPr>
            <a:xfrm flipH="1" flipV="1">
              <a:off x="1121544" y="3995630"/>
              <a:ext cx="1329474" cy="34266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24" idx="1"/>
              <a:endCxn id="76" idx="5"/>
            </p:cNvCxnSpPr>
            <p:nvPr/>
          </p:nvCxnSpPr>
          <p:spPr>
            <a:xfrm flipH="1" flipV="1">
              <a:off x="1596066" y="3149352"/>
              <a:ext cx="854952" cy="118893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80" idx="0"/>
              <a:endCxn id="124" idx="5"/>
            </p:cNvCxnSpPr>
            <p:nvPr/>
          </p:nvCxnSpPr>
          <p:spPr>
            <a:xfrm flipH="1" flipV="1">
              <a:off x="2612662" y="4499934"/>
              <a:ext cx="156782" cy="44011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0" idx="1"/>
              <a:endCxn id="76" idx="4"/>
            </p:cNvCxnSpPr>
            <p:nvPr/>
          </p:nvCxnSpPr>
          <p:spPr>
            <a:xfrm flipH="1" flipV="1">
              <a:off x="1515244" y="3182830"/>
              <a:ext cx="1173378" cy="17907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0" idx="2"/>
              <a:endCxn id="87" idx="5"/>
            </p:cNvCxnSpPr>
            <p:nvPr/>
          </p:nvCxnSpPr>
          <p:spPr>
            <a:xfrm flipH="1" flipV="1">
              <a:off x="1580599" y="4580756"/>
              <a:ext cx="1074545" cy="47359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85" idx="6"/>
              <a:endCxn id="180" idx="1"/>
            </p:cNvCxnSpPr>
            <p:nvPr/>
          </p:nvCxnSpPr>
          <p:spPr>
            <a:xfrm>
              <a:off x="1121544" y="3995630"/>
              <a:ext cx="1567078" cy="9779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87" idx="0"/>
              <a:endCxn id="76" idx="4"/>
            </p:cNvCxnSpPr>
            <p:nvPr/>
          </p:nvCxnSpPr>
          <p:spPr>
            <a:xfrm flipV="1">
              <a:off x="1499777" y="3182830"/>
              <a:ext cx="15467" cy="120280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26" idx="7"/>
              <a:endCxn id="180" idx="3"/>
            </p:cNvCxnSpPr>
            <p:nvPr/>
          </p:nvCxnSpPr>
          <p:spPr>
            <a:xfrm flipV="1">
              <a:off x="2424890" y="5135174"/>
              <a:ext cx="263732" cy="2589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26" idx="6"/>
              <a:endCxn id="130" idx="3"/>
            </p:cNvCxnSpPr>
            <p:nvPr/>
          </p:nvCxnSpPr>
          <p:spPr>
            <a:xfrm flipV="1">
              <a:off x="2458368" y="4716760"/>
              <a:ext cx="1469900" cy="75818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18" idx="5"/>
              <a:endCxn id="130" idx="2"/>
            </p:cNvCxnSpPr>
            <p:nvPr/>
          </p:nvCxnSpPr>
          <p:spPr>
            <a:xfrm>
              <a:off x="2387650" y="3805130"/>
              <a:ext cx="1507140" cy="83080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18" idx="0"/>
              <a:endCxn id="77" idx="4"/>
            </p:cNvCxnSpPr>
            <p:nvPr/>
          </p:nvCxnSpPr>
          <p:spPr>
            <a:xfrm flipH="1" flipV="1">
              <a:off x="2115468" y="3373330"/>
              <a:ext cx="191360" cy="23667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18" idx="0"/>
              <a:endCxn id="177" idx="4"/>
            </p:cNvCxnSpPr>
            <p:nvPr/>
          </p:nvCxnSpPr>
          <p:spPr>
            <a:xfrm flipH="1" flipV="1">
              <a:off x="2229768" y="2707382"/>
              <a:ext cx="77060" cy="9026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18" idx="1"/>
              <a:endCxn id="76" idx="5"/>
            </p:cNvCxnSpPr>
            <p:nvPr/>
          </p:nvCxnSpPr>
          <p:spPr>
            <a:xfrm flipH="1" flipV="1">
              <a:off x="1596066" y="3149352"/>
              <a:ext cx="629940" cy="49413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18" idx="7"/>
              <a:endCxn id="178" idx="3"/>
            </p:cNvCxnSpPr>
            <p:nvPr/>
          </p:nvCxnSpPr>
          <p:spPr>
            <a:xfrm flipV="1">
              <a:off x="2387650" y="3035052"/>
              <a:ext cx="381794" cy="60843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81" idx="7"/>
              <a:endCxn id="177" idx="2"/>
            </p:cNvCxnSpPr>
            <p:nvPr/>
          </p:nvCxnSpPr>
          <p:spPr>
            <a:xfrm flipV="1">
              <a:off x="446642" y="2593082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2847166" y="220135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3357306" y="27256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6" name="Straight Connector 205"/>
            <p:cNvCxnSpPr>
              <a:stCxn id="204" idx="5"/>
              <a:endCxn id="205" idx="1"/>
            </p:cNvCxnSpPr>
            <p:nvPr/>
          </p:nvCxnSpPr>
          <p:spPr>
            <a:xfrm>
              <a:off x="3042288" y="2396472"/>
              <a:ext cx="348496" cy="36263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Oval 206"/>
            <p:cNvSpPr/>
            <p:nvPr/>
          </p:nvSpPr>
          <p:spPr>
            <a:xfrm>
              <a:off x="2171486" y="197275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/>
            <p:cNvCxnSpPr>
              <a:stCxn id="207" idx="6"/>
              <a:endCxn id="204" idx="1"/>
            </p:cNvCxnSpPr>
            <p:nvPr/>
          </p:nvCxnSpPr>
          <p:spPr>
            <a:xfrm>
              <a:off x="2400086" y="2087050"/>
              <a:ext cx="480558" cy="14777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07" idx="4"/>
              <a:endCxn id="178" idx="1"/>
            </p:cNvCxnSpPr>
            <p:nvPr/>
          </p:nvCxnSpPr>
          <p:spPr>
            <a:xfrm>
              <a:off x="2285786" y="2201350"/>
              <a:ext cx="483658" cy="67205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04" idx="4"/>
              <a:endCxn id="178" idx="0"/>
            </p:cNvCxnSpPr>
            <p:nvPr/>
          </p:nvCxnSpPr>
          <p:spPr>
            <a:xfrm flipH="1">
              <a:off x="2850266" y="2429950"/>
              <a:ext cx="111200" cy="40998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178" idx="6"/>
              <a:endCxn id="205" idx="2"/>
            </p:cNvCxnSpPr>
            <p:nvPr/>
          </p:nvCxnSpPr>
          <p:spPr>
            <a:xfrm flipV="1">
              <a:off x="2964566" y="2839930"/>
              <a:ext cx="392740" cy="1143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/>
            <p:cNvSpPr/>
            <p:nvPr/>
          </p:nvSpPr>
          <p:spPr>
            <a:xfrm>
              <a:off x="3308920" y="203162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743094" y="252878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/>
            <p:cNvCxnSpPr>
              <a:stCxn id="212" idx="6"/>
              <a:endCxn id="213" idx="1"/>
            </p:cNvCxnSpPr>
            <p:nvPr/>
          </p:nvCxnSpPr>
          <p:spPr>
            <a:xfrm>
              <a:off x="3537520" y="2145928"/>
              <a:ext cx="239052" cy="41633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/>
            <p:cNvSpPr/>
            <p:nvPr/>
          </p:nvSpPr>
          <p:spPr>
            <a:xfrm>
              <a:off x="2460022" y="159995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/>
            <p:cNvCxnSpPr>
              <a:stCxn id="215" idx="5"/>
              <a:endCxn id="212" idx="1"/>
            </p:cNvCxnSpPr>
            <p:nvPr/>
          </p:nvCxnSpPr>
          <p:spPr>
            <a:xfrm>
              <a:off x="2655144" y="1795074"/>
              <a:ext cx="687254" cy="27003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>
              <a:stCxn id="207" idx="7"/>
              <a:endCxn id="215" idx="3"/>
            </p:cNvCxnSpPr>
            <p:nvPr/>
          </p:nvCxnSpPr>
          <p:spPr>
            <a:xfrm flipV="1">
              <a:off x="2366608" y="1795074"/>
              <a:ext cx="126892" cy="21115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04" idx="7"/>
              <a:endCxn id="212" idx="2"/>
            </p:cNvCxnSpPr>
            <p:nvPr/>
          </p:nvCxnSpPr>
          <p:spPr>
            <a:xfrm flipV="1">
              <a:off x="3042288" y="2145928"/>
              <a:ext cx="266632" cy="889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05" idx="6"/>
              <a:endCxn id="213" idx="3"/>
            </p:cNvCxnSpPr>
            <p:nvPr/>
          </p:nvCxnSpPr>
          <p:spPr>
            <a:xfrm flipV="1">
              <a:off x="3585906" y="2723902"/>
              <a:ext cx="190666" cy="11602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178" idx="7"/>
              <a:endCxn id="212" idx="4"/>
            </p:cNvCxnSpPr>
            <p:nvPr/>
          </p:nvCxnSpPr>
          <p:spPr>
            <a:xfrm flipV="1">
              <a:off x="2931088" y="2260228"/>
              <a:ext cx="492132" cy="61318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215" idx="4"/>
              <a:endCxn id="178" idx="1"/>
            </p:cNvCxnSpPr>
            <p:nvPr/>
          </p:nvCxnSpPr>
          <p:spPr>
            <a:xfrm>
              <a:off x="2574322" y="1828552"/>
              <a:ext cx="195122" cy="10448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117610" y="539277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Here for k=5 there is a 5-subgraph with 10 edges </a:t>
            </a:r>
            <a:r>
              <a:rPr lang="en-US" dirty="0" smtClean="0">
                <a:latin typeface="Helvetica Neue Light"/>
                <a:cs typeface="Helvetica Neue Light"/>
              </a:rPr>
              <a:t>(</a:t>
            </a:r>
            <a:r>
              <a:rPr lang="en-US" dirty="0">
                <a:latin typeface="Helvetica Neue Light"/>
                <a:cs typeface="Helvetica Neue Light"/>
              </a:rPr>
              <a:t>5 clique). </a:t>
            </a:r>
            <a:endParaRPr lang="en-US" dirty="0" smtClean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Q: Can you find it? 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117610" y="1639533"/>
            <a:ext cx="513491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Given a graph and a parameter k, </a:t>
            </a:r>
          </a:p>
          <a:p>
            <a:endParaRPr lang="en-US" b="1" dirty="0" smtClean="0">
              <a:latin typeface="Helvetica Neue Light"/>
              <a:cs typeface="Helvetica Neue Light"/>
            </a:endParaRPr>
          </a:p>
          <a:p>
            <a:r>
              <a:rPr lang="en-US" b="1" dirty="0" err="1" smtClean="0">
                <a:latin typeface="Helvetica Neue Light"/>
                <a:cs typeface="Helvetica Neue Light"/>
              </a:rPr>
              <a:t>DkS</a:t>
            </a:r>
            <a:r>
              <a:rPr lang="en-US" b="1" dirty="0" smtClean="0">
                <a:latin typeface="Helvetica Neue Light"/>
                <a:cs typeface="Helvetica Neue Light"/>
              </a:rPr>
              <a:t>: find </a:t>
            </a:r>
            <a:r>
              <a:rPr lang="en-US" b="1" dirty="0">
                <a:latin typeface="Helvetica Neue Light"/>
                <a:cs typeface="Helvetica Neue Light"/>
              </a:rPr>
              <a:t>the k vertices </a:t>
            </a:r>
            <a:r>
              <a:rPr lang="en-US" b="1" dirty="0" smtClean="0">
                <a:latin typeface="Helvetica Neue Light"/>
                <a:cs typeface="Helvetica Neue Light"/>
              </a:rPr>
              <a:t>sharing the most connections with each </a:t>
            </a:r>
            <a:r>
              <a:rPr lang="en-US" b="1" dirty="0">
                <a:latin typeface="Helvetica Neue Light"/>
                <a:cs typeface="Helvetica Neue Light"/>
              </a:rPr>
              <a:t>other (max </a:t>
            </a:r>
            <a:r>
              <a:rPr lang="en-US" b="1" dirty="0" err="1">
                <a:latin typeface="Helvetica Neue Light"/>
                <a:cs typeface="Helvetica Neue Light"/>
              </a:rPr>
              <a:t>av.degree</a:t>
            </a:r>
            <a:r>
              <a:rPr lang="en-US" b="1" dirty="0">
                <a:latin typeface="Helvetica Neue Light"/>
                <a:cs typeface="Helvetica Neue Light"/>
              </a:rPr>
              <a:t>)</a:t>
            </a:r>
          </a:p>
          <a:p>
            <a:endParaRPr lang="en-US" b="1" dirty="0">
              <a:latin typeface="Helvetica Neue Light"/>
              <a:cs typeface="Helvetica Neue Light"/>
            </a:endParaRPr>
          </a:p>
          <a:p>
            <a:endParaRPr lang="en-US" dirty="0" smtClean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68749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2093F"/>
                </a:solidFill>
                <a:latin typeface="Helvetica Neue Light"/>
                <a:cs typeface="Helvetica Neue Light"/>
              </a:rPr>
              <a:t>Densest k-</a:t>
            </a:r>
            <a:r>
              <a:rPr lang="en-US" dirty="0" err="1" smtClean="0">
                <a:solidFill>
                  <a:srgbClr val="02093F"/>
                </a:solidFill>
                <a:latin typeface="Helvetica Neue Light"/>
                <a:cs typeface="Helvetica Neue Light"/>
              </a:rPr>
              <a:t>Subgraph</a:t>
            </a:r>
            <a:r>
              <a:rPr lang="en-US" dirty="0">
                <a:solidFill>
                  <a:srgbClr val="02093F"/>
                </a:solidFill>
                <a:latin typeface="Helvetica Neue Light"/>
                <a:cs typeface="Helvetica Neue Light"/>
              </a:rPr>
              <a:t> (</a:t>
            </a:r>
            <a:r>
              <a:rPr lang="en-US" dirty="0" err="1">
                <a:solidFill>
                  <a:srgbClr val="02093F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>
                <a:solidFill>
                  <a:srgbClr val="02093F"/>
                </a:solidFill>
                <a:latin typeface="Helvetica Neue Light"/>
                <a:cs typeface="Helvetica Neue Light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1520" y="1599952"/>
            <a:ext cx="3871870" cy="3989288"/>
            <a:chOff x="251520" y="1599952"/>
            <a:chExt cx="3871870" cy="3989288"/>
          </a:xfrm>
        </p:grpSpPr>
        <p:sp>
          <p:nvSpPr>
            <p:cNvPr id="77" name="Oval 76"/>
            <p:cNvSpPr/>
            <p:nvPr/>
          </p:nvSpPr>
          <p:spPr>
            <a:xfrm>
              <a:off x="1400944" y="2954230"/>
              <a:ext cx="228600" cy="228600"/>
            </a:xfrm>
            <a:prstGeom prst="ellipse">
              <a:avLst/>
            </a:prstGeom>
            <a:solidFill>
              <a:srgbClr val="D1305A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001168" y="31447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51520" y="27256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892944" y="3881330"/>
              <a:ext cx="228600" cy="228600"/>
            </a:xfrm>
            <a:prstGeom prst="ellipse">
              <a:avLst/>
            </a:prstGeom>
            <a:solidFill>
              <a:srgbClr val="D1305A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1385477" y="4385634"/>
              <a:ext cx="228600" cy="228600"/>
            </a:xfrm>
            <a:prstGeom prst="ellipse">
              <a:avLst/>
            </a:prstGeom>
            <a:solidFill>
              <a:srgbClr val="D1305A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1667644" y="49735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2E99EE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77" idx="6"/>
              <a:endCxn id="79" idx="1"/>
            </p:cNvCxnSpPr>
            <p:nvPr/>
          </p:nvCxnSpPr>
          <p:spPr>
            <a:xfrm>
              <a:off x="1629544" y="3068530"/>
              <a:ext cx="405102" cy="1096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79" idx="3"/>
              <a:endCxn id="91" idx="7"/>
            </p:cNvCxnSpPr>
            <p:nvPr/>
          </p:nvCxnSpPr>
          <p:spPr>
            <a:xfrm flipH="1">
              <a:off x="1862766" y="3339852"/>
              <a:ext cx="171880" cy="166715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85" idx="5"/>
              <a:endCxn id="87" idx="1"/>
            </p:cNvCxnSpPr>
            <p:nvPr/>
          </p:nvCxnSpPr>
          <p:spPr>
            <a:xfrm>
              <a:off x="1088066" y="4076452"/>
              <a:ext cx="330889" cy="342660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81" idx="6"/>
              <a:endCxn id="77" idx="2"/>
            </p:cNvCxnSpPr>
            <p:nvPr/>
          </p:nvCxnSpPr>
          <p:spPr>
            <a:xfrm>
              <a:off x="480120" y="2839930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77" idx="3"/>
              <a:endCxn id="85" idx="0"/>
            </p:cNvCxnSpPr>
            <p:nvPr/>
          </p:nvCxnSpPr>
          <p:spPr>
            <a:xfrm flipH="1">
              <a:off x="1007244" y="3149352"/>
              <a:ext cx="427178" cy="731978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3092218" y="317820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3712716" y="38051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192528" y="361000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2417540" y="4304812"/>
              <a:ext cx="228600" cy="228600"/>
            </a:xfrm>
            <a:prstGeom prst="ellipse">
              <a:avLst/>
            </a:prstGeom>
            <a:solidFill>
              <a:srgbClr val="D1305A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229768" y="536064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3894790" y="452163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/>
            <p:cNvCxnSpPr>
              <a:stCxn id="114" idx="6"/>
              <a:endCxn id="116" idx="1"/>
            </p:cNvCxnSpPr>
            <p:nvPr/>
          </p:nvCxnSpPr>
          <p:spPr>
            <a:xfrm>
              <a:off x="3320818" y="3292508"/>
              <a:ext cx="425376" cy="5461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16" idx="4"/>
              <a:endCxn id="130" idx="0"/>
            </p:cNvCxnSpPr>
            <p:nvPr/>
          </p:nvCxnSpPr>
          <p:spPr>
            <a:xfrm>
              <a:off x="3827016" y="4033730"/>
              <a:ext cx="182074" cy="48790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24" idx="4"/>
              <a:endCxn id="126" idx="0"/>
            </p:cNvCxnSpPr>
            <p:nvPr/>
          </p:nvCxnSpPr>
          <p:spPr>
            <a:xfrm flipH="1">
              <a:off x="2344068" y="4533412"/>
              <a:ext cx="187772" cy="82722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18" idx="6"/>
              <a:endCxn id="114" idx="2"/>
            </p:cNvCxnSpPr>
            <p:nvPr/>
          </p:nvCxnSpPr>
          <p:spPr>
            <a:xfrm flipV="1">
              <a:off x="2421128" y="3292508"/>
              <a:ext cx="671090" cy="4318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14" idx="3"/>
              <a:endCxn id="124" idx="0"/>
            </p:cNvCxnSpPr>
            <p:nvPr/>
          </p:nvCxnSpPr>
          <p:spPr>
            <a:xfrm flipH="1">
              <a:off x="2531840" y="3373330"/>
              <a:ext cx="593856" cy="9314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91" idx="5"/>
              <a:endCxn id="126" idx="1"/>
            </p:cNvCxnSpPr>
            <p:nvPr/>
          </p:nvCxnSpPr>
          <p:spPr>
            <a:xfrm>
              <a:off x="1862766" y="5168652"/>
              <a:ext cx="400480" cy="22546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87" idx="7"/>
              <a:endCxn id="124" idx="2"/>
            </p:cNvCxnSpPr>
            <p:nvPr/>
          </p:nvCxnSpPr>
          <p:spPr>
            <a:xfrm>
              <a:off x="1580599" y="4419112"/>
              <a:ext cx="836941" cy="0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85" idx="6"/>
              <a:endCxn id="116" idx="2"/>
            </p:cNvCxnSpPr>
            <p:nvPr/>
          </p:nvCxnSpPr>
          <p:spPr>
            <a:xfrm flipV="1">
              <a:off x="1121544" y="3919430"/>
              <a:ext cx="2591172" cy="762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81" idx="4"/>
              <a:endCxn id="85" idx="1"/>
            </p:cNvCxnSpPr>
            <p:nvPr/>
          </p:nvCxnSpPr>
          <p:spPr>
            <a:xfrm>
              <a:off x="365820" y="2954230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81" idx="5"/>
              <a:endCxn id="124" idx="1"/>
            </p:cNvCxnSpPr>
            <p:nvPr/>
          </p:nvCxnSpPr>
          <p:spPr>
            <a:xfrm>
              <a:off x="446642" y="2920752"/>
              <a:ext cx="2004376" cy="141753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>
              <a:off x="2115468" y="247878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2735966" y="28399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791196" y="21786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2655144" y="4940052"/>
              <a:ext cx="228600" cy="228600"/>
            </a:xfrm>
            <a:prstGeom prst="ellipse">
              <a:avLst/>
            </a:prstGeom>
            <a:solidFill>
              <a:srgbClr val="D1305A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/>
            <p:cNvCxnSpPr>
              <a:stCxn id="177" idx="6"/>
              <a:endCxn id="178" idx="1"/>
            </p:cNvCxnSpPr>
            <p:nvPr/>
          </p:nvCxnSpPr>
          <p:spPr>
            <a:xfrm>
              <a:off x="2344068" y="2593082"/>
              <a:ext cx="425376" cy="2803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78" idx="4"/>
              <a:endCxn id="180" idx="0"/>
            </p:cNvCxnSpPr>
            <p:nvPr/>
          </p:nvCxnSpPr>
          <p:spPr>
            <a:xfrm flipH="1">
              <a:off x="2769444" y="3068530"/>
              <a:ext cx="80822" cy="187152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79" idx="6"/>
              <a:endCxn id="177" idx="1"/>
            </p:cNvCxnSpPr>
            <p:nvPr/>
          </p:nvCxnSpPr>
          <p:spPr>
            <a:xfrm>
              <a:off x="1019796" y="2292904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78" idx="5"/>
              <a:endCxn id="114" idx="1"/>
            </p:cNvCxnSpPr>
            <p:nvPr/>
          </p:nvCxnSpPr>
          <p:spPr>
            <a:xfrm>
              <a:off x="2931088" y="3035052"/>
              <a:ext cx="194608" cy="17663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7"/>
              <a:endCxn id="179" idx="3"/>
            </p:cNvCxnSpPr>
            <p:nvPr/>
          </p:nvCxnSpPr>
          <p:spPr>
            <a:xfrm flipV="1">
              <a:off x="446642" y="2373726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18" idx="3"/>
              <a:endCxn id="87" idx="7"/>
            </p:cNvCxnSpPr>
            <p:nvPr/>
          </p:nvCxnSpPr>
          <p:spPr>
            <a:xfrm flipH="1">
              <a:off x="1580599" y="3805130"/>
              <a:ext cx="645407" cy="61398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77" idx="6"/>
              <a:endCxn id="178" idx="2"/>
            </p:cNvCxnSpPr>
            <p:nvPr/>
          </p:nvCxnSpPr>
          <p:spPr>
            <a:xfrm flipV="1">
              <a:off x="1629544" y="2954230"/>
              <a:ext cx="1106422" cy="1143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78" idx="4"/>
              <a:endCxn id="124" idx="0"/>
            </p:cNvCxnSpPr>
            <p:nvPr/>
          </p:nvCxnSpPr>
          <p:spPr>
            <a:xfrm flipH="1">
              <a:off x="2531840" y="3068530"/>
              <a:ext cx="318426" cy="123628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124" idx="1"/>
              <a:endCxn id="85" idx="6"/>
            </p:cNvCxnSpPr>
            <p:nvPr/>
          </p:nvCxnSpPr>
          <p:spPr>
            <a:xfrm flipH="1" flipV="1">
              <a:off x="1121544" y="3995630"/>
              <a:ext cx="1329474" cy="342660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>
              <a:stCxn id="124" idx="1"/>
              <a:endCxn id="77" idx="5"/>
            </p:cNvCxnSpPr>
            <p:nvPr/>
          </p:nvCxnSpPr>
          <p:spPr>
            <a:xfrm flipH="1" flipV="1">
              <a:off x="1596066" y="3149352"/>
              <a:ext cx="854952" cy="1188938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80" idx="0"/>
              <a:endCxn id="124" idx="5"/>
            </p:cNvCxnSpPr>
            <p:nvPr/>
          </p:nvCxnSpPr>
          <p:spPr>
            <a:xfrm flipH="1" flipV="1">
              <a:off x="2612662" y="4499934"/>
              <a:ext cx="156782" cy="440118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0" idx="1"/>
              <a:endCxn id="77" idx="4"/>
            </p:cNvCxnSpPr>
            <p:nvPr/>
          </p:nvCxnSpPr>
          <p:spPr>
            <a:xfrm flipH="1" flipV="1">
              <a:off x="1515244" y="3182830"/>
              <a:ext cx="1173378" cy="1790700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80" idx="2"/>
              <a:endCxn id="87" idx="5"/>
            </p:cNvCxnSpPr>
            <p:nvPr/>
          </p:nvCxnSpPr>
          <p:spPr>
            <a:xfrm flipH="1" flipV="1">
              <a:off x="1580599" y="4580756"/>
              <a:ext cx="1074545" cy="473596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85" idx="6"/>
              <a:endCxn id="180" idx="1"/>
            </p:cNvCxnSpPr>
            <p:nvPr/>
          </p:nvCxnSpPr>
          <p:spPr>
            <a:xfrm>
              <a:off x="1121544" y="3995630"/>
              <a:ext cx="1567078" cy="977900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87" idx="0"/>
              <a:endCxn id="77" idx="4"/>
            </p:cNvCxnSpPr>
            <p:nvPr/>
          </p:nvCxnSpPr>
          <p:spPr>
            <a:xfrm flipV="1">
              <a:off x="1499777" y="3182830"/>
              <a:ext cx="15467" cy="1202804"/>
            </a:xfrm>
            <a:prstGeom prst="line">
              <a:avLst/>
            </a:prstGeom>
            <a:ln w="571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>
              <a:stCxn id="126" idx="7"/>
              <a:endCxn id="180" idx="3"/>
            </p:cNvCxnSpPr>
            <p:nvPr/>
          </p:nvCxnSpPr>
          <p:spPr>
            <a:xfrm flipV="1">
              <a:off x="2424890" y="5135174"/>
              <a:ext cx="263732" cy="2589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126" idx="6"/>
              <a:endCxn id="130" idx="3"/>
            </p:cNvCxnSpPr>
            <p:nvPr/>
          </p:nvCxnSpPr>
          <p:spPr>
            <a:xfrm flipV="1">
              <a:off x="2458368" y="4716760"/>
              <a:ext cx="1469900" cy="75818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18" idx="5"/>
              <a:endCxn id="130" idx="2"/>
            </p:cNvCxnSpPr>
            <p:nvPr/>
          </p:nvCxnSpPr>
          <p:spPr>
            <a:xfrm>
              <a:off x="2387650" y="3805130"/>
              <a:ext cx="1507140" cy="83080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>
              <a:stCxn id="118" idx="0"/>
              <a:endCxn id="79" idx="4"/>
            </p:cNvCxnSpPr>
            <p:nvPr/>
          </p:nvCxnSpPr>
          <p:spPr>
            <a:xfrm flipH="1" flipV="1">
              <a:off x="2115468" y="3373330"/>
              <a:ext cx="191360" cy="2366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118" idx="0"/>
              <a:endCxn id="177" idx="4"/>
            </p:cNvCxnSpPr>
            <p:nvPr/>
          </p:nvCxnSpPr>
          <p:spPr>
            <a:xfrm flipH="1" flipV="1">
              <a:off x="2229768" y="2707382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>
              <a:stCxn id="118" idx="1"/>
              <a:endCxn id="77" idx="5"/>
            </p:cNvCxnSpPr>
            <p:nvPr/>
          </p:nvCxnSpPr>
          <p:spPr>
            <a:xfrm flipH="1" flipV="1">
              <a:off x="1596066" y="3149352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118" idx="7"/>
              <a:endCxn id="178" idx="3"/>
            </p:cNvCxnSpPr>
            <p:nvPr/>
          </p:nvCxnSpPr>
          <p:spPr>
            <a:xfrm flipV="1">
              <a:off x="2387650" y="3035052"/>
              <a:ext cx="381794" cy="6084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81" idx="7"/>
              <a:endCxn id="177" idx="2"/>
            </p:cNvCxnSpPr>
            <p:nvPr/>
          </p:nvCxnSpPr>
          <p:spPr>
            <a:xfrm flipV="1">
              <a:off x="446642" y="2593082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2847166" y="220135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3357306" y="272563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7" name="Straight Connector 206"/>
            <p:cNvCxnSpPr>
              <a:stCxn id="205" idx="5"/>
              <a:endCxn id="206" idx="1"/>
            </p:cNvCxnSpPr>
            <p:nvPr/>
          </p:nvCxnSpPr>
          <p:spPr>
            <a:xfrm>
              <a:off x="3042288" y="2396472"/>
              <a:ext cx="348496" cy="36263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/>
            <p:cNvSpPr/>
            <p:nvPr/>
          </p:nvSpPr>
          <p:spPr>
            <a:xfrm>
              <a:off x="2171486" y="197275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9" name="Straight Connector 208"/>
            <p:cNvCxnSpPr>
              <a:stCxn id="208" idx="6"/>
              <a:endCxn id="205" idx="1"/>
            </p:cNvCxnSpPr>
            <p:nvPr/>
          </p:nvCxnSpPr>
          <p:spPr>
            <a:xfrm>
              <a:off x="2400086" y="2087050"/>
              <a:ext cx="480558" cy="14777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08" idx="4"/>
              <a:endCxn id="178" idx="1"/>
            </p:cNvCxnSpPr>
            <p:nvPr/>
          </p:nvCxnSpPr>
          <p:spPr>
            <a:xfrm>
              <a:off x="2285786" y="2201350"/>
              <a:ext cx="483658" cy="67205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05" idx="4"/>
              <a:endCxn id="178" idx="0"/>
            </p:cNvCxnSpPr>
            <p:nvPr/>
          </p:nvCxnSpPr>
          <p:spPr>
            <a:xfrm flipH="1">
              <a:off x="2850266" y="2429950"/>
              <a:ext cx="111200" cy="40998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178" idx="6"/>
              <a:endCxn id="206" idx="2"/>
            </p:cNvCxnSpPr>
            <p:nvPr/>
          </p:nvCxnSpPr>
          <p:spPr>
            <a:xfrm flipV="1">
              <a:off x="2964566" y="2839930"/>
              <a:ext cx="392740" cy="1143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/>
            <p:cNvSpPr/>
            <p:nvPr/>
          </p:nvSpPr>
          <p:spPr>
            <a:xfrm>
              <a:off x="3308920" y="203162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3743094" y="252878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/>
            <p:cNvCxnSpPr>
              <a:stCxn id="213" idx="6"/>
              <a:endCxn id="214" idx="1"/>
            </p:cNvCxnSpPr>
            <p:nvPr/>
          </p:nvCxnSpPr>
          <p:spPr>
            <a:xfrm>
              <a:off x="3537520" y="2145928"/>
              <a:ext cx="239052" cy="41633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2460022" y="159995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7" name="Straight Connector 216"/>
            <p:cNvCxnSpPr>
              <a:stCxn id="216" idx="5"/>
              <a:endCxn id="213" idx="1"/>
            </p:cNvCxnSpPr>
            <p:nvPr/>
          </p:nvCxnSpPr>
          <p:spPr>
            <a:xfrm>
              <a:off x="2655144" y="1795074"/>
              <a:ext cx="687254" cy="27003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08" idx="7"/>
              <a:endCxn id="216" idx="3"/>
            </p:cNvCxnSpPr>
            <p:nvPr/>
          </p:nvCxnSpPr>
          <p:spPr>
            <a:xfrm flipV="1">
              <a:off x="2366608" y="1795074"/>
              <a:ext cx="126892" cy="21115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05" idx="7"/>
              <a:endCxn id="213" idx="2"/>
            </p:cNvCxnSpPr>
            <p:nvPr/>
          </p:nvCxnSpPr>
          <p:spPr>
            <a:xfrm flipV="1">
              <a:off x="3042288" y="2145928"/>
              <a:ext cx="266632" cy="889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206" idx="6"/>
              <a:endCxn id="214" idx="3"/>
            </p:cNvCxnSpPr>
            <p:nvPr/>
          </p:nvCxnSpPr>
          <p:spPr>
            <a:xfrm flipV="1">
              <a:off x="3585906" y="2723902"/>
              <a:ext cx="190666" cy="116028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178" idx="7"/>
              <a:endCxn id="213" idx="4"/>
            </p:cNvCxnSpPr>
            <p:nvPr/>
          </p:nvCxnSpPr>
          <p:spPr>
            <a:xfrm flipV="1">
              <a:off x="2931088" y="2260228"/>
              <a:ext cx="492132" cy="61318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216" idx="4"/>
              <a:endCxn id="178" idx="1"/>
            </p:cNvCxnSpPr>
            <p:nvPr/>
          </p:nvCxnSpPr>
          <p:spPr>
            <a:xfrm>
              <a:off x="2574322" y="1828552"/>
              <a:ext cx="195122" cy="10448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4117610" y="1639533"/>
            <a:ext cx="5134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Given a graph and a parameter k, </a:t>
            </a:r>
          </a:p>
          <a:p>
            <a:endParaRPr lang="en-US" b="1" dirty="0" smtClean="0">
              <a:latin typeface="Helvetica Neue Light"/>
              <a:cs typeface="Helvetica Neue Light"/>
            </a:endParaRPr>
          </a:p>
          <a:p>
            <a:r>
              <a:rPr lang="en-US" b="1" dirty="0" err="1" smtClean="0">
                <a:latin typeface="Helvetica Neue Light"/>
                <a:cs typeface="Helvetica Neue Light"/>
              </a:rPr>
              <a:t>DkS</a:t>
            </a:r>
            <a:r>
              <a:rPr lang="en-US" b="1" dirty="0">
                <a:latin typeface="Helvetica Neue Light"/>
                <a:cs typeface="Helvetica Neue Light"/>
              </a:rPr>
              <a:t>: find the k vertices sharing the most connections with each </a:t>
            </a:r>
            <a:r>
              <a:rPr lang="en-US" b="1" dirty="0" smtClean="0">
                <a:latin typeface="Helvetica Neue Light"/>
                <a:cs typeface="Helvetica Neue Light"/>
              </a:rPr>
              <a:t>other (max </a:t>
            </a:r>
            <a:r>
              <a:rPr lang="en-US" b="1" dirty="0" err="1" smtClean="0">
                <a:latin typeface="Helvetica Neue Light"/>
                <a:cs typeface="Helvetica Neue Light"/>
              </a:rPr>
              <a:t>av.degree</a:t>
            </a:r>
            <a:r>
              <a:rPr lang="en-US" b="1" dirty="0" smtClean="0">
                <a:latin typeface="Helvetica Neue Light"/>
                <a:cs typeface="Helvetica Neue Light"/>
              </a:rPr>
              <a:t>)</a:t>
            </a:r>
            <a:endParaRPr lang="en-US" b="1" dirty="0">
              <a:latin typeface="Helvetica Neue Light"/>
              <a:cs typeface="Helvetica Neue Light"/>
            </a:endParaRPr>
          </a:p>
          <a:p>
            <a:endParaRPr lang="en-US" dirty="0" smtClean="0">
              <a:latin typeface="Helvetica Neue Light"/>
              <a:cs typeface="Helvetica Neue Ligh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117610" y="539277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Here for </a:t>
            </a:r>
            <a:r>
              <a:rPr lang="en-US" dirty="0">
                <a:latin typeface="Helvetica Neue Light"/>
                <a:cs typeface="Helvetica Neue Light"/>
              </a:rPr>
              <a:t>k=5 there is a 5-subgraph with 10 edges </a:t>
            </a:r>
            <a:r>
              <a:rPr lang="en-US" dirty="0" smtClean="0">
                <a:latin typeface="Helvetica Neue Light"/>
                <a:cs typeface="Helvetica Neue Light"/>
              </a:rPr>
              <a:t>(</a:t>
            </a:r>
            <a:r>
              <a:rPr lang="en-US" dirty="0">
                <a:latin typeface="Helvetica Neue Light"/>
                <a:cs typeface="Helvetica Neue Light"/>
              </a:rPr>
              <a:t>5 clique). </a:t>
            </a:r>
            <a:endParaRPr lang="en-US" dirty="0" smtClean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Q: Can you find it?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355976" y="2924944"/>
            <a:ext cx="382668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NP-</a:t>
            </a:r>
            <a:r>
              <a:rPr lang="en-US" sz="32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hard</a:t>
            </a:r>
          </a:p>
          <a:p>
            <a:endParaRPr lang="en-US" sz="3200" b="1" dirty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sz="32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Hard to approximate</a:t>
            </a:r>
            <a:endParaRPr lang="en-US" sz="3200" b="1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758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Worst-Case Analysis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81354" y="1149587"/>
            <a:ext cx="8611126" cy="3763961"/>
          </a:xfrm>
        </p:spPr>
        <p:txBody>
          <a:bodyPr>
            <a:noAutofit/>
          </a:bodyPr>
          <a:lstStyle/>
          <a:p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100" dirty="0" smtClean="0">
              <a:solidFill>
                <a:srgbClr val="595959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124744"/>
            <a:ext cx="9144000" cy="2520280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100" b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 </a:t>
            </a:r>
          </a:p>
          <a:p>
            <a:pPr algn="l"/>
            <a:endParaRPr lang="en-US" sz="2100" b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l"/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l"/>
            <a:endParaRPr lang="en-US" sz="2100" b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100" b="1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</a:p>
          <a:p>
            <a:pPr algn="l"/>
            <a:endParaRPr lang="en-US" sz="2100" b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986" y="2636912"/>
            <a:ext cx="2216118" cy="777903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0" y="1268760"/>
            <a:ext cx="7020272" cy="73750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99592" y="4041429"/>
            <a:ext cx="3347912" cy="2572075"/>
            <a:chOff x="899592" y="4041429"/>
            <a:chExt cx="3347912" cy="2572075"/>
          </a:xfrm>
        </p:grpSpPr>
        <p:grpSp>
          <p:nvGrpSpPr>
            <p:cNvPr id="8" name="Group 7"/>
            <p:cNvGrpSpPr/>
            <p:nvPr/>
          </p:nvGrpSpPr>
          <p:grpSpPr>
            <a:xfrm>
              <a:off x="1463112" y="4041429"/>
              <a:ext cx="2173370" cy="2238656"/>
              <a:chOff x="251520" y="1599952"/>
              <a:chExt cx="3871870" cy="3989288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400944" y="2954230"/>
                <a:ext cx="228600" cy="228600"/>
              </a:xfrm>
              <a:prstGeom prst="ellipse">
                <a:avLst/>
              </a:prstGeom>
              <a:solidFill>
                <a:srgbClr val="D1305A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001168" y="31447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51520" y="27256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892944" y="3881330"/>
                <a:ext cx="228600" cy="228600"/>
              </a:xfrm>
              <a:prstGeom prst="ellipse">
                <a:avLst/>
              </a:prstGeom>
              <a:solidFill>
                <a:srgbClr val="D1305A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385477" y="4385634"/>
                <a:ext cx="228600" cy="228600"/>
              </a:xfrm>
              <a:prstGeom prst="ellipse">
                <a:avLst/>
              </a:prstGeom>
              <a:solidFill>
                <a:srgbClr val="D1305A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667644" y="49735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rgbClr val="2E99E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>
                <a:stCxn id="11" idx="6"/>
                <a:endCxn id="12" idx="1"/>
              </p:cNvCxnSpPr>
              <p:nvPr/>
            </p:nvCxnSpPr>
            <p:spPr>
              <a:xfrm>
                <a:off x="1629544" y="3068530"/>
                <a:ext cx="405102" cy="109678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2" idx="3"/>
                <a:endCxn id="16" idx="7"/>
              </p:cNvCxnSpPr>
              <p:nvPr/>
            </p:nvCxnSpPr>
            <p:spPr>
              <a:xfrm flipH="1">
                <a:off x="1862766" y="3339852"/>
                <a:ext cx="171880" cy="1667156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4" idx="5"/>
                <a:endCxn id="15" idx="1"/>
              </p:cNvCxnSpPr>
              <p:nvPr/>
            </p:nvCxnSpPr>
            <p:spPr>
              <a:xfrm>
                <a:off x="1088066" y="4076452"/>
                <a:ext cx="330889" cy="34266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3" idx="6"/>
                <a:endCxn id="11" idx="2"/>
              </p:cNvCxnSpPr>
              <p:nvPr/>
            </p:nvCxnSpPr>
            <p:spPr>
              <a:xfrm>
                <a:off x="480120" y="2839930"/>
                <a:ext cx="920824" cy="22860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1" idx="3"/>
                <a:endCxn id="14" idx="0"/>
              </p:cNvCxnSpPr>
              <p:nvPr/>
            </p:nvCxnSpPr>
            <p:spPr>
              <a:xfrm flipH="1">
                <a:off x="1007244" y="3149352"/>
                <a:ext cx="427178" cy="731978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3092218" y="317820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712716" y="38051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192528" y="361000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417540" y="4304812"/>
                <a:ext cx="228600" cy="228600"/>
              </a:xfrm>
              <a:prstGeom prst="ellipse">
                <a:avLst/>
              </a:prstGeom>
              <a:solidFill>
                <a:srgbClr val="D1305A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229768" y="536064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894790" y="452163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>
                <a:stCxn id="23" idx="6"/>
                <a:endCxn id="24" idx="1"/>
              </p:cNvCxnSpPr>
              <p:nvPr/>
            </p:nvCxnSpPr>
            <p:spPr>
              <a:xfrm>
                <a:off x="3320818" y="3292508"/>
                <a:ext cx="425376" cy="5461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24" idx="4"/>
                <a:endCxn id="29" idx="0"/>
              </p:cNvCxnSpPr>
              <p:nvPr/>
            </p:nvCxnSpPr>
            <p:spPr>
              <a:xfrm>
                <a:off x="3827016" y="4033730"/>
                <a:ext cx="182074" cy="48790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27" idx="4"/>
                <a:endCxn id="28" idx="0"/>
              </p:cNvCxnSpPr>
              <p:nvPr/>
            </p:nvCxnSpPr>
            <p:spPr>
              <a:xfrm flipH="1">
                <a:off x="2344068" y="4533412"/>
                <a:ext cx="187772" cy="82722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25" idx="6"/>
                <a:endCxn id="23" idx="2"/>
              </p:cNvCxnSpPr>
              <p:nvPr/>
            </p:nvCxnSpPr>
            <p:spPr>
              <a:xfrm flipV="1">
                <a:off x="2421128" y="3292508"/>
                <a:ext cx="671090" cy="4318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23" idx="3"/>
                <a:endCxn id="27" idx="0"/>
              </p:cNvCxnSpPr>
              <p:nvPr/>
            </p:nvCxnSpPr>
            <p:spPr>
              <a:xfrm flipH="1">
                <a:off x="2531840" y="3373330"/>
                <a:ext cx="593856" cy="9314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16" idx="5"/>
                <a:endCxn id="28" idx="1"/>
              </p:cNvCxnSpPr>
              <p:nvPr/>
            </p:nvCxnSpPr>
            <p:spPr>
              <a:xfrm>
                <a:off x="1862766" y="5168652"/>
                <a:ext cx="400480" cy="22546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7"/>
                <a:endCxn id="27" idx="2"/>
              </p:cNvCxnSpPr>
              <p:nvPr/>
            </p:nvCxnSpPr>
            <p:spPr>
              <a:xfrm>
                <a:off x="1580599" y="4419112"/>
                <a:ext cx="836941" cy="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14" idx="6"/>
                <a:endCxn id="24" idx="2"/>
              </p:cNvCxnSpPr>
              <p:nvPr/>
            </p:nvCxnSpPr>
            <p:spPr>
              <a:xfrm flipV="1">
                <a:off x="1121544" y="3919430"/>
                <a:ext cx="2591172" cy="762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13" idx="4"/>
                <a:endCxn id="14" idx="1"/>
              </p:cNvCxnSpPr>
              <p:nvPr/>
            </p:nvCxnSpPr>
            <p:spPr>
              <a:xfrm>
                <a:off x="365820" y="2954230"/>
                <a:ext cx="560602" cy="960578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13" idx="5"/>
                <a:endCxn id="27" idx="1"/>
              </p:cNvCxnSpPr>
              <p:nvPr/>
            </p:nvCxnSpPr>
            <p:spPr>
              <a:xfrm>
                <a:off x="446642" y="2920752"/>
                <a:ext cx="2004376" cy="1417538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2115468" y="247878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735966" y="28399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91196" y="2178604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655144" y="4940052"/>
                <a:ext cx="228600" cy="228600"/>
              </a:xfrm>
              <a:prstGeom prst="ellipse">
                <a:avLst/>
              </a:prstGeom>
              <a:solidFill>
                <a:srgbClr val="D1305A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/>
              <p:cNvCxnSpPr>
                <a:stCxn id="40" idx="6"/>
                <a:endCxn id="41" idx="1"/>
              </p:cNvCxnSpPr>
              <p:nvPr/>
            </p:nvCxnSpPr>
            <p:spPr>
              <a:xfrm>
                <a:off x="2344068" y="2593082"/>
                <a:ext cx="425376" cy="2803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1" idx="4"/>
                <a:endCxn id="43" idx="0"/>
              </p:cNvCxnSpPr>
              <p:nvPr/>
            </p:nvCxnSpPr>
            <p:spPr>
              <a:xfrm flipH="1">
                <a:off x="2769444" y="3068530"/>
                <a:ext cx="80822" cy="1871522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2" idx="6"/>
                <a:endCxn id="40" idx="1"/>
              </p:cNvCxnSpPr>
              <p:nvPr/>
            </p:nvCxnSpPr>
            <p:spPr>
              <a:xfrm>
                <a:off x="1019796" y="2292904"/>
                <a:ext cx="1129150" cy="2193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1" idx="5"/>
                <a:endCxn id="23" idx="1"/>
              </p:cNvCxnSpPr>
              <p:nvPr/>
            </p:nvCxnSpPr>
            <p:spPr>
              <a:xfrm>
                <a:off x="2931088" y="3035052"/>
                <a:ext cx="194608" cy="17663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13" idx="7"/>
                <a:endCxn id="42" idx="3"/>
              </p:cNvCxnSpPr>
              <p:nvPr/>
            </p:nvCxnSpPr>
            <p:spPr>
              <a:xfrm flipV="1">
                <a:off x="446642" y="2373726"/>
                <a:ext cx="378032" cy="3853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25" idx="3"/>
                <a:endCxn id="15" idx="7"/>
              </p:cNvCxnSpPr>
              <p:nvPr/>
            </p:nvCxnSpPr>
            <p:spPr>
              <a:xfrm flipH="1">
                <a:off x="1580599" y="3805130"/>
                <a:ext cx="645407" cy="613982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11" idx="6"/>
                <a:endCxn id="41" idx="2"/>
              </p:cNvCxnSpPr>
              <p:nvPr/>
            </p:nvCxnSpPr>
            <p:spPr>
              <a:xfrm flipV="1">
                <a:off x="1629544" y="2954230"/>
                <a:ext cx="1106422" cy="11430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1" idx="4"/>
                <a:endCxn id="27" idx="0"/>
              </p:cNvCxnSpPr>
              <p:nvPr/>
            </p:nvCxnSpPr>
            <p:spPr>
              <a:xfrm flipH="1">
                <a:off x="2531840" y="3068530"/>
                <a:ext cx="318426" cy="1236282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27" idx="1"/>
                <a:endCxn id="14" idx="6"/>
              </p:cNvCxnSpPr>
              <p:nvPr/>
            </p:nvCxnSpPr>
            <p:spPr>
              <a:xfrm flipH="1" flipV="1">
                <a:off x="1121544" y="3995630"/>
                <a:ext cx="1329474" cy="34266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27" idx="1"/>
                <a:endCxn id="11" idx="5"/>
              </p:cNvCxnSpPr>
              <p:nvPr/>
            </p:nvCxnSpPr>
            <p:spPr>
              <a:xfrm flipH="1" flipV="1">
                <a:off x="1596066" y="3149352"/>
                <a:ext cx="854952" cy="1188938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3" idx="0"/>
                <a:endCxn id="27" idx="5"/>
              </p:cNvCxnSpPr>
              <p:nvPr/>
            </p:nvCxnSpPr>
            <p:spPr>
              <a:xfrm flipH="1" flipV="1">
                <a:off x="2612662" y="4499934"/>
                <a:ext cx="156782" cy="440118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3" idx="1"/>
                <a:endCxn id="11" idx="4"/>
              </p:cNvCxnSpPr>
              <p:nvPr/>
            </p:nvCxnSpPr>
            <p:spPr>
              <a:xfrm flipH="1" flipV="1">
                <a:off x="1515244" y="3182830"/>
                <a:ext cx="1173378" cy="179070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43" idx="2"/>
                <a:endCxn id="15" idx="5"/>
              </p:cNvCxnSpPr>
              <p:nvPr/>
            </p:nvCxnSpPr>
            <p:spPr>
              <a:xfrm flipH="1" flipV="1">
                <a:off x="1580599" y="4580756"/>
                <a:ext cx="1074545" cy="473596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14" idx="6"/>
                <a:endCxn id="43" idx="1"/>
              </p:cNvCxnSpPr>
              <p:nvPr/>
            </p:nvCxnSpPr>
            <p:spPr>
              <a:xfrm>
                <a:off x="1121544" y="3995630"/>
                <a:ext cx="1567078" cy="97790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15" idx="0"/>
                <a:endCxn id="11" idx="4"/>
              </p:cNvCxnSpPr>
              <p:nvPr/>
            </p:nvCxnSpPr>
            <p:spPr>
              <a:xfrm flipV="1">
                <a:off x="1499777" y="3182830"/>
                <a:ext cx="15467" cy="1202804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28" idx="7"/>
                <a:endCxn id="43" idx="3"/>
              </p:cNvCxnSpPr>
              <p:nvPr/>
            </p:nvCxnSpPr>
            <p:spPr>
              <a:xfrm flipV="1">
                <a:off x="2424890" y="5135174"/>
                <a:ext cx="263732" cy="25894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28" idx="6"/>
                <a:endCxn id="29" idx="3"/>
              </p:cNvCxnSpPr>
              <p:nvPr/>
            </p:nvCxnSpPr>
            <p:spPr>
              <a:xfrm flipV="1">
                <a:off x="2458368" y="4716760"/>
                <a:ext cx="1469900" cy="7581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25" idx="5"/>
                <a:endCxn id="29" idx="2"/>
              </p:cNvCxnSpPr>
              <p:nvPr/>
            </p:nvCxnSpPr>
            <p:spPr>
              <a:xfrm>
                <a:off x="2387650" y="3805130"/>
                <a:ext cx="1507140" cy="83080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25" idx="0"/>
                <a:endCxn id="12" idx="4"/>
              </p:cNvCxnSpPr>
              <p:nvPr/>
            </p:nvCxnSpPr>
            <p:spPr>
              <a:xfrm flipH="1" flipV="1">
                <a:off x="2115468" y="3373330"/>
                <a:ext cx="191360" cy="236678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25" idx="0"/>
                <a:endCxn id="40" idx="4"/>
              </p:cNvCxnSpPr>
              <p:nvPr/>
            </p:nvCxnSpPr>
            <p:spPr>
              <a:xfrm flipH="1" flipV="1">
                <a:off x="2229768" y="2707382"/>
                <a:ext cx="77060" cy="902626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25" idx="1"/>
                <a:endCxn id="11" idx="5"/>
              </p:cNvCxnSpPr>
              <p:nvPr/>
            </p:nvCxnSpPr>
            <p:spPr>
              <a:xfrm flipH="1" flipV="1">
                <a:off x="1596066" y="3149352"/>
                <a:ext cx="629940" cy="494134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25" idx="7"/>
                <a:endCxn id="41" idx="3"/>
              </p:cNvCxnSpPr>
              <p:nvPr/>
            </p:nvCxnSpPr>
            <p:spPr>
              <a:xfrm flipV="1">
                <a:off x="2387650" y="3035052"/>
                <a:ext cx="381794" cy="608434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13" idx="7"/>
                <a:endCxn id="40" idx="2"/>
              </p:cNvCxnSpPr>
              <p:nvPr/>
            </p:nvCxnSpPr>
            <p:spPr>
              <a:xfrm flipV="1">
                <a:off x="446642" y="2593082"/>
                <a:ext cx="1668826" cy="1660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>
              <a:xfrm>
                <a:off x="2847166" y="220135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3357306" y="27256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Connector 68"/>
              <p:cNvCxnSpPr>
                <a:stCxn id="67" idx="5"/>
                <a:endCxn id="68" idx="1"/>
              </p:cNvCxnSpPr>
              <p:nvPr/>
            </p:nvCxnSpPr>
            <p:spPr>
              <a:xfrm>
                <a:off x="3042288" y="2396472"/>
                <a:ext cx="348496" cy="36263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/>
              <p:cNvSpPr/>
              <p:nvPr/>
            </p:nvSpPr>
            <p:spPr>
              <a:xfrm>
                <a:off x="2171486" y="197275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Straight Connector 70"/>
              <p:cNvCxnSpPr>
                <a:stCxn id="70" idx="6"/>
                <a:endCxn id="67" idx="1"/>
              </p:cNvCxnSpPr>
              <p:nvPr/>
            </p:nvCxnSpPr>
            <p:spPr>
              <a:xfrm>
                <a:off x="2400086" y="2087050"/>
                <a:ext cx="480558" cy="14777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70" idx="4"/>
                <a:endCxn id="41" idx="1"/>
              </p:cNvCxnSpPr>
              <p:nvPr/>
            </p:nvCxnSpPr>
            <p:spPr>
              <a:xfrm>
                <a:off x="2285786" y="2201350"/>
                <a:ext cx="483658" cy="67205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7" idx="4"/>
                <a:endCxn id="41" idx="0"/>
              </p:cNvCxnSpPr>
              <p:nvPr/>
            </p:nvCxnSpPr>
            <p:spPr>
              <a:xfrm flipH="1">
                <a:off x="2850266" y="2429950"/>
                <a:ext cx="111200" cy="4099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41" idx="6"/>
                <a:endCxn id="68" idx="2"/>
              </p:cNvCxnSpPr>
              <p:nvPr/>
            </p:nvCxnSpPr>
            <p:spPr>
              <a:xfrm flipV="1">
                <a:off x="2964566" y="2839930"/>
                <a:ext cx="392740" cy="1143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3308920" y="203162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3743094" y="252878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/>
              <p:cNvCxnSpPr>
                <a:stCxn id="75" idx="6"/>
                <a:endCxn id="76" idx="1"/>
              </p:cNvCxnSpPr>
              <p:nvPr/>
            </p:nvCxnSpPr>
            <p:spPr>
              <a:xfrm>
                <a:off x="3537520" y="2145928"/>
                <a:ext cx="239052" cy="41633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>
              <a:xfrm>
                <a:off x="2460022" y="159995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>
                <a:stCxn id="78" idx="5"/>
                <a:endCxn id="75" idx="1"/>
              </p:cNvCxnSpPr>
              <p:nvPr/>
            </p:nvCxnSpPr>
            <p:spPr>
              <a:xfrm>
                <a:off x="2655144" y="1795074"/>
                <a:ext cx="687254" cy="27003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stCxn id="70" idx="7"/>
                <a:endCxn id="78" idx="3"/>
              </p:cNvCxnSpPr>
              <p:nvPr/>
            </p:nvCxnSpPr>
            <p:spPr>
              <a:xfrm flipV="1">
                <a:off x="2366608" y="1795074"/>
                <a:ext cx="126892" cy="21115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67" idx="7"/>
                <a:endCxn id="75" idx="2"/>
              </p:cNvCxnSpPr>
              <p:nvPr/>
            </p:nvCxnSpPr>
            <p:spPr>
              <a:xfrm flipV="1">
                <a:off x="3042288" y="2145928"/>
                <a:ext cx="266632" cy="889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68" idx="6"/>
                <a:endCxn id="76" idx="3"/>
              </p:cNvCxnSpPr>
              <p:nvPr/>
            </p:nvCxnSpPr>
            <p:spPr>
              <a:xfrm flipV="1">
                <a:off x="3585906" y="2723902"/>
                <a:ext cx="190666" cy="11602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41" idx="7"/>
                <a:endCxn id="75" idx="4"/>
              </p:cNvCxnSpPr>
              <p:nvPr/>
            </p:nvCxnSpPr>
            <p:spPr>
              <a:xfrm flipV="1">
                <a:off x="2931088" y="2260228"/>
                <a:ext cx="492132" cy="6131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78" idx="4"/>
                <a:endCxn id="41" idx="1"/>
              </p:cNvCxnSpPr>
              <p:nvPr/>
            </p:nvCxnSpPr>
            <p:spPr>
              <a:xfrm>
                <a:off x="2574322" y="1828552"/>
                <a:ext cx="195122" cy="10448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6388100"/>
              <a:ext cx="3347912" cy="225404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903205" y="4051923"/>
            <a:ext cx="2981163" cy="2570864"/>
            <a:chOff x="4903205" y="4051923"/>
            <a:chExt cx="2981163" cy="2570864"/>
          </a:xfrm>
        </p:grpSpPr>
        <p:grpSp>
          <p:nvGrpSpPr>
            <p:cNvPr id="158" name="Group 157"/>
            <p:cNvGrpSpPr/>
            <p:nvPr/>
          </p:nvGrpSpPr>
          <p:grpSpPr>
            <a:xfrm>
              <a:off x="5292080" y="4051923"/>
              <a:ext cx="2245001" cy="2255807"/>
              <a:chOff x="251520" y="1599952"/>
              <a:chExt cx="3871870" cy="3989288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1400944" y="2954230"/>
                <a:ext cx="228600" cy="228600"/>
              </a:xfrm>
              <a:prstGeom prst="ellipse">
                <a:avLst/>
              </a:prstGeom>
              <a:solidFill>
                <a:srgbClr val="CA275B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2001168" y="31447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51520" y="2725630"/>
                <a:ext cx="228600" cy="228600"/>
              </a:xfrm>
              <a:prstGeom prst="ellipse">
                <a:avLst/>
              </a:prstGeom>
              <a:solidFill>
                <a:srgbClr val="CA275B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92944" y="3881330"/>
                <a:ext cx="228600" cy="228600"/>
              </a:xfrm>
              <a:prstGeom prst="ellipse">
                <a:avLst/>
              </a:prstGeom>
              <a:solidFill>
                <a:srgbClr val="CA275B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1385477" y="4385634"/>
                <a:ext cx="228600" cy="228600"/>
              </a:xfrm>
              <a:prstGeom prst="ellipse">
                <a:avLst/>
              </a:prstGeom>
              <a:solidFill>
                <a:srgbClr val="CA275B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1667644" y="49735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5" name="Straight Connector 164"/>
              <p:cNvCxnSpPr>
                <a:stCxn id="159" idx="6"/>
                <a:endCxn id="160" idx="1"/>
              </p:cNvCxnSpPr>
              <p:nvPr/>
            </p:nvCxnSpPr>
            <p:spPr>
              <a:xfrm>
                <a:off x="1629544" y="3068530"/>
                <a:ext cx="405102" cy="10967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>
                <a:stCxn id="160" idx="3"/>
                <a:endCxn id="164" idx="7"/>
              </p:cNvCxnSpPr>
              <p:nvPr/>
            </p:nvCxnSpPr>
            <p:spPr>
              <a:xfrm flipH="1">
                <a:off x="1862766" y="3339852"/>
                <a:ext cx="171880" cy="16671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>
                <a:stCxn id="162" idx="5"/>
                <a:endCxn id="163" idx="1"/>
              </p:cNvCxnSpPr>
              <p:nvPr/>
            </p:nvCxnSpPr>
            <p:spPr>
              <a:xfrm>
                <a:off x="1088066" y="4076452"/>
                <a:ext cx="330889" cy="342660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61" idx="6"/>
                <a:endCxn id="159" idx="2"/>
              </p:cNvCxnSpPr>
              <p:nvPr/>
            </p:nvCxnSpPr>
            <p:spPr>
              <a:xfrm>
                <a:off x="480120" y="2839930"/>
                <a:ext cx="920824" cy="228600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>
                <a:stCxn id="159" idx="3"/>
                <a:endCxn id="162" idx="0"/>
              </p:cNvCxnSpPr>
              <p:nvPr/>
            </p:nvCxnSpPr>
            <p:spPr>
              <a:xfrm flipH="1">
                <a:off x="1007244" y="3149352"/>
                <a:ext cx="427178" cy="731978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Oval 169"/>
              <p:cNvSpPr/>
              <p:nvPr/>
            </p:nvSpPr>
            <p:spPr>
              <a:xfrm>
                <a:off x="3092218" y="317820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3712716" y="38051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2192528" y="361000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2417540" y="430481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2229768" y="536064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3894790" y="452163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6" name="Straight Connector 175"/>
              <p:cNvCxnSpPr>
                <a:stCxn id="170" idx="6"/>
                <a:endCxn id="171" idx="1"/>
              </p:cNvCxnSpPr>
              <p:nvPr/>
            </p:nvCxnSpPr>
            <p:spPr>
              <a:xfrm>
                <a:off x="3320818" y="3292508"/>
                <a:ext cx="425376" cy="5461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>
                <a:stCxn id="171" idx="4"/>
                <a:endCxn id="175" idx="0"/>
              </p:cNvCxnSpPr>
              <p:nvPr/>
            </p:nvCxnSpPr>
            <p:spPr>
              <a:xfrm>
                <a:off x="3827016" y="4033730"/>
                <a:ext cx="182074" cy="48790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>
                <a:stCxn id="173" idx="4"/>
                <a:endCxn id="174" idx="0"/>
              </p:cNvCxnSpPr>
              <p:nvPr/>
            </p:nvCxnSpPr>
            <p:spPr>
              <a:xfrm flipH="1">
                <a:off x="2344068" y="4533412"/>
                <a:ext cx="187772" cy="82722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>
                <a:stCxn id="172" idx="6"/>
                <a:endCxn id="170" idx="2"/>
              </p:cNvCxnSpPr>
              <p:nvPr/>
            </p:nvCxnSpPr>
            <p:spPr>
              <a:xfrm flipV="1">
                <a:off x="2421128" y="3292508"/>
                <a:ext cx="671090" cy="4318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>
                <a:stCxn id="170" idx="3"/>
                <a:endCxn id="173" idx="0"/>
              </p:cNvCxnSpPr>
              <p:nvPr/>
            </p:nvCxnSpPr>
            <p:spPr>
              <a:xfrm flipH="1">
                <a:off x="2531840" y="3373330"/>
                <a:ext cx="593856" cy="9314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stCxn id="164" idx="5"/>
                <a:endCxn id="174" idx="1"/>
              </p:cNvCxnSpPr>
              <p:nvPr/>
            </p:nvCxnSpPr>
            <p:spPr>
              <a:xfrm>
                <a:off x="1862766" y="5168652"/>
                <a:ext cx="400480" cy="22546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63" idx="7"/>
                <a:endCxn id="173" idx="2"/>
              </p:cNvCxnSpPr>
              <p:nvPr/>
            </p:nvCxnSpPr>
            <p:spPr>
              <a:xfrm>
                <a:off x="1580599" y="4419112"/>
                <a:ext cx="836941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>
                <a:stCxn id="162" idx="6"/>
                <a:endCxn id="171" idx="2"/>
              </p:cNvCxnSpPr>
              <p:nvPr/>
            </p:nvCxnSpPr>
            <p:spPr>
              <a:xfrm flipV="1">
                <a:off x="1121544" y="3919430"/>
                <a:ext cx="2591172" cy="762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161" idx="4"/>
                <a:endCxn id="162" idx="1"/>
              </p:cNvCxnSpPr>
              <p:nvPr/>
            </p:nvCxnSpPr>
            <p:spPr>
              <a:xfrm>
                <a:off x="365820" y="2954230"/>
                <a:ext cx="560602" cy="960578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>
                <a:stCxn id="161" idx="5"/>
                <a:endCxn id="173" idx="1"/>
              </p:cNvCxnSpPr>
              <p:nvPr/>
            </p:nvCxnSpPr>
            <p:spPr>
              <a:xfrm>
                <a:off x="446642" y="2920752"/>
                <a:ext cx="2004376" cy="141753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Oval 185"/>
              <p:cNvSpPr/>
              <p:nvPr/>
            </p:nvSpPr>
            <p:spPr>
              <a:xfrm>
                <a:off x="2115468" y="247878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/>
              <p:nvPr/>
            </p:nvSpPr>
            <p:spPr>
              <a:xfrm>
                <a:off x="2735966" y="28399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791196" y="2178604"/>
                <a:ext cx="228600" cy="228600"/>
              </a:xfrm>
              <a:prstGeom prst="ellipse">
                <a:avLst/>
              </a:prstGeom>
              <a:solidFill>
                <a:srgbClr val="CA275B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2655144" y="494005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/>
              <p:cNvCxnSpPr>
                <a:stCxn id="186" idx="6"/>
                <a:endCxn id="187" idx="1"/>
              </p:cNvCxnSpPr>
              <p:nvPr/>
            </p:nvCxnSpPr>
            <p:spPr>
              <a:xfrm>
                <a:off x="2344068" y="2593082"/>
                <a:ext cx="425376" cy="2803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>
                <a:stCxn id="187" idx="4"/>
                <a:endCxn id="189" idx="0"/>
              </p:cNvCxnSpPr>
              <p:nvPr/>
            </p:nvCxnSpPr>
            <p:spPr>
              <a:xfrm flipH="1">
                <a:off x="2769444" y="3068530"/>
                <a:ext cx="80822" cy="187152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>
                <a:stCxn id="188" idx="6"/>
                <a:endCxn id="186" idx="1"/>
              </p:cNvCxnSpPr>
              <p:nvPr/>
            </p:nvCxnSpPr>
            <p:spPr>
              <a:xfrm>
                <a:off x="1019796" y="2292904"/>
                <a:ext cx="1129150" cy="2193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87" idx="5"/>
                <a:endCxn id="170" idx="1"/>
              </p:cNvCxnSpPr>
              <p:nvPr/>
            </p:nvCxnSpPr>
            <p:spPr>
              <a:xfrm>
                <a:off x="2931088" y="3035052"/>
                <a:ext cx="194608" cy="17663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>
                <a:stCxn id="161" idx="7"/>
                <a:endCxn id="188" idx="3"/>
              </p:cNvCxnSpPr>
              <p:nvPr/>
            </p:nvCxnSpPr>
            <p:spPr>
              <a:xfrm flipV="1">
                <a:off x="446642" y="2373726"/>
                <a:ext cx="378032" cy="385382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>
                <a:stCxn id="172" idx="3"/>
                <a:endCxn id="163" idx="7"/>
              </p:cNvCxnSpPr>
              <p:nvPr/>
            </p:nvCxnSpPr>
            <p:spPr>
              <a:xfrm flipH="1">
                <a:off x="1580599" y="3805130"/>
                <a:ext cx="645407" cy="6139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>
                <a:stCxn id="159" idx="6"/>
                <a:endCxn id="187" idx="2"/>
              </p:cNvCxnSpPr>
              <p:nvPr/>
            </p:nvCxnSpPr>
            <p:spPr>
              <a:xfrm flipV="1">
                <a:off x="1629544" y="2954230"/>
                <a:ext cx="1106422" cy="1143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>
                <a:stCxn id="187" idx="4"/>
                <a:endCxn id="173" idx="0"/>
              </p:cNvCxnSpPr>
              <p:nvPr/>
            </p:nvCxnSpPr>
            <p:spPr>
              <a:xfrm flipH="1">
                <a:off x="2531840" y="3068530"/>
                <a:ext cx="318426" cy="12362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>
                <a:stCxn id="173" idx="1"/>
                <a:endCxn id="162" idx="6"/>
              </p:cNvCxnSpPr>
              <p:nvPr/>
            </p:nvCxnSpPr>
            <p:spPr>
              <a:xfrm flipH="1" flipV="1">
                <a:off x="1121544" y="3995630"/>
                <a:ext cx="1329474" cy="34266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73" idx="1"/>
                <a:endCxn id="159" idx="5"/>
              </p:cNvCxnSpPr>
              <p:nvPr/>
            </p:nvCxnSpPr>
            <p:spPr>
              <a:xfrm flipH="1" flipV="1">
                <a:off x="1596066" y="3149352"/>
                <a:ext cx="854952" cy="118893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>
                <a:stCxn id="189" idx="0"/>
                <a:endCxn id="173" idx="5"/>
              </p:cNvCxnSpPr>
              <p:nvPr/>
            </p:nvCxnSpPr>
            <p:spPr>
              <a:xfrm flipH="1" flipV="1">
                <a:off x="2612662" y="4499934"/>
                <a:ext cx="156782" cy="44011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>
                <a:stCxn id="189" idx="1"/>
                <a:endCxn id="159" idx="4"/>
              </p:cNvCxnSpPr>
              <p:nvPr/>
            </p:nvCxnSpPr>
            <p:spPr>
              <a:xfrm flipH="1" flipV="1">
                <a:off x="1515244" y="3182830"/>
                <a:ext cx="1173378" cy="17907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>
                <a:stCxn id="189" idx="2"/>
                <a:endCxn id="163" idx="5"/>
              </p:cNvCxnSpPr>
              <p:nvPr/>
            </p:nvCxnSpPr>
            <p:spPr>
              <a:xfrm flipH="1" flipV="1">
                <a:off x="1580599" y="4580756"/>
                <a:ext cx="1074545" cy="47359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>
                <a:stCxn id="162" idx="6"/>
                <a:endCxn id="189" idx="1"/>
              </p:cNvCxnSpPr>
              <p:nvPr/>
            </p:nvCxnSpPr>
            <p:spPr>
              <a:xfrm>
                <a:off x="1121544" y="3995630"/>
                <a:ext cx="1567078" cy="9779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>
                <a:stCxn id="163" idx="0"/>
                <a:endCxn id="159" idx="4"/>
              </p:cNvCxnSpPr>
              <p:nvPr/>
            </p:nvCxnSpPr>
            <p:spPr>
              <a:xfrm flipV="1">
                <a:off x="1499777" y="3182830"/>
                <a:ext cx="15467" cy="1202804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>
                <a:stCxn id="174" idx="7"/>
                <a:endCxn id="189" idx="3"/>
              </p:cNvCxnSpPr>
              <p:nvPr/>
            </p:nvCxnSpPr>
            <p:spPr>
              <a:xfrm flipV="1">
                <a:off x="2424890" y="5135174"/>
                <a:ext cx="263732" cy="25894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>
                <a:stCxn id="174" idx="6"/>
                <a:endCxn id="175" idx="3"/>
              </p:cNvCxnSpPr>
              <p:nvPr/>
            </p:nvCxnSpPr>
            <p:spPr>
              <a:xfrm flipV="1">
                <a:off x="2458368" y="4716760"/>
                <a:ext cx="1469900" cy="7581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>
                <a:stCxn id="172" idx="5"/>
                <a:endCxn id="175" idx="2"/>
              </p:cNvCxnSpPr>
              <p:nvPr/>
            </p:nvCxnSpPr>
            <p:spPr>
              <a:xfrm>
                <a:off x="2387650" y="3805130"/>
                <a:ext cx="1507140" cy="83080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>
                <a:stCxn id="172" idx="0"/>
                <a:endCxn id="160" idx="4"/>
              </p:cNvCxnSpPr>
              <p:nvPr/>
            </p:nvCxnSpPr>
            <p:spPr>
              <a:xfrm flipH="1" flipV="1">
                <a:off x="2115468" y="3373330"/>
                <a:ext cx="191360" cy="23667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172" idx="0"/>
                <a:endCxn id="186" idx="4"/>
              </p:cNvCxnSpPr>
              <p:nvPr/>
            </p:nvCxnSpPr>
            <p:spPr>
              <a:xfrm flipH="1" flipV="1">
                <a:off x="2229768" y="2707382"/>
                <a:ext cx="77060" cy="9026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172" idx="1"/>
                <a:endCxn id="159" idx="5"/>
              </p:cNvCxnSpPr>
              <p:nvPr/>
            </p:nvCxnSpPr>
            <p:spPr>
              <a:xfrm flipH="1" flipV="1">
                <a:off x="1596066" y="3149352"/>
                <a:ext cx="629940" cy="49413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172" idx="7"/>
                <a:endCxn id="187" idx="3"/>
              </p:cNvCxnSpPr>
              <p:nvPr/>
            </p:nvCxnSpPr>
            <p:spPr>
              <a:xfrm flipV="1">
                <a:off x="2387650" y="3035052"/>
                <a:ext cx="381794" cy="60843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>
                <a:stCxn id="161" idx="7"/>
                <a:endCxn id="186" idx="2"/>
              </p:cNvCxnSpPr>
              <p:nvPr/>
            </p:nvCxnSpPr>
            <p:spPr>
              <a:xfrm flipV="1">
                <a:off x="446642" y="2593082"/>
                <a:ext cx="1668826" cy="1660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Oval 212"/>
              <p:cNvSpPr/>
              <p:nvPr/>
            </p:nvSpPr>
            <p:spPr>
              <a:xfrm>
                <a:off x="2847166" y="220135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3357306" y="27256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>
                <a:stCxn id="213" idx="5"/>
                <a:endCxn id="214" idx="1"/>
              </p:cNvCxnSpPr>
              <p:nvPr/>
            </p:nvCxnSpPr>
            <p:spPr>
              <a:xfrm>
                <a:off x="3042288" y="2396472"/>
                <a:ext cx="348496" cy="36263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Oval 215"/>
              <p:cNvSpPr/>
              <p:nvPr/>
            </p:nvSpPr>
            <p:spPr>
              <a:xfrm>
                <a:off x="2171486" y="197275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7" name="Straight Connector 216"/>
              <p:cNvCxnSpPr>
                <a:stCxn id="216" idx="6"/>
                <a:endCxn id="213" idx="1"/>
              </p:cNvCxnSpPr>
              <p:nvPr/>
            </p:nvCxnSpPr>
            <p:spPr>
              <a:xfrm>
                <a:off x="2400086" y="2087050"/>
                <a:ext cx="480558" cy="14777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>
                <a:stCxn id="216" idx="4"/>
                <a:endCxn id="187" idx="1"/>
              </p:cNvCxnSpPr>
              <p:nvPr/>
            </p:nvCxnSpPr>
            <p:spPr>
              <a:xfrm>
                <a:off x="2285786" y="2201350"/>
                <a:ext cx="483658" cy="67205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>
                <a:stCxn id="213" idx="4"/>
                <a:endCxn id="187" idx="0"/>
              </p:cNvCxnSpPr>
              <p:nvPr/>
            </p:nvCxnSpPr>
            <p:spPr>
              <a:xfrm flipH="1">
                <a:off x="2850266" y="2429950"/>
                <a:ext cx="111200" cy="4099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187" idx="6"/>
                <a:endCxn id="214" idx="2"/>
              </p:cNvCxnSpPr>
              <p:nvPr/>
            </p:nvCxnSpPr>
            <p:spPr>
              <a:xfrm flipV="1">
                <a:off x="2964566" y="2839930"/>
                <a:ext cx="392740" cy="1143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Oval 220"/>
              <p:cNvSpPr/>
              <p:nvPr/>
            </p:nvSpPr>
            <p:spPr>
              <a:xfrm>
                <a:off x="3308920" y="203162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3743094" y="252878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3" name="Straight Connector 222"/>
              <p:cNvCxnSpPr>
                <a:stCxn id="221" idx="6"/>
                <a:endCxn id="222" idx="1"/>
              </p:cNvCxnSpPr>
              <p:nvPr/>
            </p:nvCxnSpPr>
            <p:spPr>
              <a:xfrm>
                <a:off x="3537520" y="2145928"/>
                <a:ext cx="239052" cy="41633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Oval 223"/>
              <p:cNvSpPr/>
              <p:nvPr/>
            </p:nvSpPr>
            <p:spPr>
              <a:xfrm>
                <a:off x="2460022" y="159995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5" name="Straight Connector 224"/>
              <p:cNvCxnSpPr>
                <a:stCxn id="224" idx="5"/>
                <a:endCxn id="221" idx="1"/>
              </p:cNvCxnSpPr>
              <p:nvPr/>
            </p:nvCxnSpPr>
            <p:spPr>
              <a:xfrm>
                <a:off x="2655144" y="1795074"/>
                <a:ext cx="687254" cy="27003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>
                <a:stCxn id="216" idx="7"/>
                <a:endCxn id="224" idx="3"/>
              </p:cNvCxnSpPr>
              <p:nvPr/>
            </p:nvCxnSpPr>
            <p:spPr>
              <a:xfrm flipV="1">
                <a:off x="2366608" y="1795074"/>
                <a:ext cx="126892" cy="21115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13" idx="7"/>
                <a:endCxn id="221" idx="2"/>
              </p:cNvCxnSpPr>
              <p:nvPr/>
            </p:nvCxnSpPr>
            <p:spPr>
              <a:xfrm flipV="1">
                <a:off x="3042288" y="2145928"/>
                <a:ext cx="266632" cy="889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>
                <a:stCxn id="214" idx="6"/>
                <a:endCxn id="222" idx="3"/>
              </p:cNvCxnSpPr>
              <p:nvPr/>
            </p:nvCxnSpPr>
            <p:spPr>
              <a:xfrm flipV="1">
                <a:off x="3585906" y="2723902"/>
                <a:ext cx="190666" cy="11602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187" idx="7"/>
                <a:endCxn id="221" idx="4"/>
              </p:cNvCxnSpPr>
              <p:nvPr/>
            </p:nvCxnSpPr>
            <p:spPr>
              <a:xfrm flipV="1">
                <a:off x="2931088" y="2260228"/>
                <a:ext cx="492132" cy="6131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224" idx="4"/>
                <a:endCxn id="187" idx="1"/>
              </p:cNvCxnSpPr>
              <p:nvPr/>
            </p:nvCxnSpPr>
            <p:spPr>
              <a:xfrm>
                <a:off x="2574322" y="1828552"/>
                <a:ext cx="195122" cy="10448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3205" y="6388100"/>
              <a:ext cx="2981163" cy="234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29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Worst-Case Analysis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81354" y="1149587"/>
            <a:ext cx="8611126" cy="3763961"/>
          </a:xfrm>
        </p:spPr>
        <p:txBody>
          <a:bodyPr>
            <a:noAutofit/>
          </a:bodyPr>
          <a:lstStyle/>
          <a:p>
            <a:pPr algn="ctr"/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algn="ctr"/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algn="ctr"/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algn="ctr"/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algn="ctr"/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After long study, the </a:t>
            </a:r>
            <a:r>
              <a:rPr lang="en-US" sz="2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best ratio </a:t>
            </a: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[</a:t>
            </a:r>
            <a:r>
              <a:rPr lang="en-US" sz="2100" dirty="0" err="1" smtClean="0">
                <a:solidFill>
                  <a:srgbClr val="595959"/>
                </a:solidFill>
                <a:latin typeface="Helvetica Neue Light"/>
                <a:cs typeface="Helvetica Neue Light"/>
              </a:rPr>
              <a:t>Bhaskara</a:t>
            </a: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 </a:t>
            </a:r>
            <a:r>
              <a:rPr lang="en-US" sz="2100" dirty="0">
                <a:solidFill>
                  <a:srgbClr val="595959"/>
                </a:solidFill>
                <a:latin typeface="Helvetica Neue Light"/>
                <a:cs typeface="Helvetica Neue Light"/>
              </a:rPr>
              <a:t>et al., </a:t>
            </a:r>
            <a:r>
              <a:rPr lang="en-US" sz="2100" b="1" dirty="0">
                <a:solidFill>
                  <a:srgbClr val="595959"/>
                </a:solidFill>
                <a:latin typeface="Helvetica Neue Light"/>
                <a:cs typeface="Helvetica Neue Light"/>
              </a:rPr>
              <a:t>STOC ’10</a:t>
            </a: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]</a:t>
            </a:r>
          </a:p>
          <a:p>
            <a:pPr algn="ctr"/>
            <a:endParaRPr lang="en-US" sz="2100" dirty="0" smtClean="0">
              <a:solidFill>
                <a:srgbClr val="595959"/>
              </a:solidFill>
              <a:latin typeface="Helvetica Neue Light"/>
              <a:cs typeface="Helvetica Neue Light"/>
            </a:endParaRPr>
          </a:p>
          <a:p>
            <a:pPr algn="ctr"/>
            <a:endParaRPr lang="en-US" sz="2100" dirty="0">
              <a:solidFill>
                <a:srgbClr val="595959"/>
              </a:solidFill>
              <a:latin typeface="Helvetica Neue Light"/>
              <a:cs typeface="Helvetica Neue Light"/>
            </a:endParaRPr>
          </a:p>
          <a:p>
            <a:pPr algn="ctr"/>
            <a:endParaRPr lang="en-US" sz="2100" dirty="0" smtClean="0">
              <a:solidFill>
                <a:srgbClr val="595959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endParaRPr lang="en-US" sz="2100" b="1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10</a:t>
            </a:r>
            <a:r>
              <a:rPr lang="en-US" sz="21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-factor</a:t>
            </a: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 </a:t>
            </a:r>
            <a:r>
              <a:rPr lang="en-US" sz="2100" dirty="0" err="1" smtClean="0">
                <a:solidFill>
                  <a:srgbClr val="595959"/>
                </a:solidFill>
                <a:latin typeface="Helvetica Neue Light"/>
                <a:cs typeface="Helvetica Neue Light"/>
              </a:rPr>
              <a:t>approx</a:t>
            </a: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 for graphs with </a:t>
            </a:r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10K nodes</a:t>
            </a:r>
          </a:p>
          <a:p>
            <a:pPr marL="0" indent="0" algn="ctr">
              <a:buNone/>
            </a:pPr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100</a:t>
            </a:r>
            <a:r>
              <a:rPr lang="en-US" sz="2100" dirty="0">
                <a:solidFill>
                  <a:srgbClr val="FF6600"/>
                </a:solidFill>
                <a:latin typeface="Helvetica Neue Light"/>
                <a:cs typeface="Helvetica Neue Light"/>
              </a:rPr>
              <a:t>-factor</a:t>
            </a:r>
            <a:r>
              <a:rPr lang="en-US" sz="2100" dirty="0">
                <a:solidFill>
                  <a:srgbClr val="595959"/>
                </a:solidFill>
                <a:latin typeface="Helvetica Neue Light"/>
                <a:cs typeface="Helvetica Neue Light"/>
              </a:rPr>
              <a:t> </a:t>
            </a:r>
            <a:r>
              <a:rPr lang="en-US" sz="2100" dirty="0" err="1">
                <a:solidFill>
                  <a:srgbClr val="595959"/>
                </a:solidFill>
                <a:latin typeface="Helvetica Neue Light"/>
                <a:cs typeface="Helvetica Neue Light"/>
              </a:rPr>
              <a:t>approx</a:t>
            </a:r>
            <a:r>
              <a:rPr lang="en-US" sz="2100" dirty="0">
                <a:solidFill>
                  <a:srgbClr val="595959"/>
                </a:solidFill>
                <a:latin typeface="Helvetica Neue Light"/>
                <a:cs typeface="Helvetica Neue Light"/>
              </a:rPr>
              <a:t> for graphs with </a:t>
            </a:r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100 Million nodes </a:t>
            </a:r>
          </a:p>
          <a:p>
            <a:pPr marL="0" indent="0" algn="ctr">
              <a:buNone/>
            </a:pPr>
            <a:r>
              <a:rPr lang="en-US" sz="2100" b="1" dirty="0" smtClean="0">
                <a:latin typeface="Helvetica Neue Light"/>
                <a:cs typeface="Helvetica Neue Light"/>
              </a:rPr>
              <a:t>(Ex: if densest k-</a:t>
            </a:r>
            <a:r>
              <a:rPr lang="en-US" sz="2100" b="1" dirty="0" err="1" smtClean="0">
                <a:latin typeface="Helvetica Neue Light"/>
                <a:cs typeface="Helvetica Neue Light"/>
              </a:rPr>
              <a:t>subgraph</a:t>
            </a:r>
            <a:r>
              <a:rPr lang="en-US" sz="2100" b="1" dirty="0" smtClean="0">
                <a:latin typeface="Helvetica Neue Light"/>
                <a:cs typeface="Helvetica Neue Light"/>
              </a:rPr>
              <a:t> has av.deg100, then </a:t>
            </a:r>
            <a:r>
              <a:rPr lang="en-US" sz="2100" b="1" dirty="0" err="1" smtClean="0">
                <a:latin typeface="Helvetica Neue Light"/>
                <a:cs typeface="Helvetica Neue Light"/>
              </a:rPr>
              <a:t>approx</a:t>
            </a:r>
            <a:r>
              <a:rPr lang="en-US" sz="2100" b="1" dirty="0" smtClean="0">
                <a:latin typeface="Helvetica Neue Light"/>
                <a:cs typeface="Helvetica Neue Light"/>
              </a:rPr>
              <a:t> has density &gt;1)</a:t>
            </a:r>
            <a:endParaRPr lang="en-US" sz="2100" b="1" dirty="0">
              <a:latin typeface="Helvetica Neue Light"/>
              <a:cs typeface="Helvetica Neue Light"/>
            </a:endParaRPr>
          </a:p>
          <a:p>
            <a:pPr algn="ctr"/>
            <a:endParaRPr lang="en-US" sz="2100" dirty="0" smtClean="0">
              <a:solidFill>
                <a:srgbClr val="595959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124744"/>
            <a:ext cx="9144000" cy="2520280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100" b="1" dirty="0" smtClean="0">
              <a:solidFill>
                <a:srgbClr val="373659"/>
              </a:solidFill>
              <a:latin typeface="Helvetica Neue Light"/>
              <a:cs typeface="Helvetica Neue Light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100" b="1" dirty="0" smtClean="0">
                <a:solidFill>
                  <a:srgbClr val="373659"/>
                </a:solidFill>
                <a:latin typeface="Helvetica Neue Light"/>
                <a:cs typeface="Helvetica Neue Light"/>
              </a:rPr>
              <a:t>  </a:t>
            </a:r>
          </a:p>
          <a:p>
            <a:pPr algn="l"/>
            <a:endParaRPr lang="en-US" sz="2100" b="1" dirty="0" smtClean="0">
              <a:solidFill>
                <a:srgbClr val="373659"/>
              </a:solidFill>
              <a:latin typeface="Helvetica Neue Light"/>
              <a:cs typeface="Helvetica Neue Light"/>
            </a:endParaRPr>
          </a:p>
          <a:p>
            <a:pPr algn="l"/>
            <a:endParaRPr lang="en-US" sz="2100" b="1" dirty="0">
              <a:solidFill>
                <a:srgbClr val="373659"/>
              </a:solidFill>
              <a:latin typeface="Helvetica Neue Light"/>
              <a:cs typeface="Helvetica Neue Light"/>
            </a:endParaRPr>
          </a:p>
          <a:p>
            <a:pPr algn="l"/>
            <a:endParaRPr lang="en-US" sz="2100" b="1" dirty="0" smtClean="0">
              <a:solidFill>
                <a:srgbClr val="373659"/>
              </a:solidFill>
              <a:latin typeface="Helvetica Neue Light"/>
              <a:cs typeface="Helvetica Neue Light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100" b="1" dirty="0">
                <a:solidFill>
                  <a:srgbClr val="373659"/>
                </a:solidFill>
                <a:latin typeface="Helvetica Neue Light"/>
                <a:cs typeface="Helvetica Neue Light"/>
              </a:rPr>
              <a:t> </a:t>
            </a:r>
          </a:p>
          <a:p>
            <a:pPr algn="l"/>
            <a:endParaRPr lang="en-US" sz="2100" b="1" dirty="0" smtClean="0">
              <a:solidFill>
                <a:srgbClr val="373659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986" y="2636912"/>
            <a:ext cx="2216118" cy="777903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0" y="1268760"/>
            <a:ext cx="7020272" cy="737502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378424"/>
            <a:ext cx="4813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3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" y="457127"/>
            <a:ext cx="9144000" cy="37639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Known </a:t>
            </a:r>
            <a:r>
              <a:rPr lang="en-US" sz="30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DkS</a:t>
            </a:r>
            <a:r>
              <a:rPr lang="en-US" sz="30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guarantees </a:t>
            </a:r>
            <a:r>
              <a:rPr lang="en-US" sz="3000" b="1" i="1" u="sng" dirty="0">
                <a:solidFill>
                  <a:srgbClr val="FFFFFF"/>
                </a:solidFill>
                <a:latin typeface="Helvetica Neue Light"/>
                <a:cs typeface="Helvetica Neue Light"/>
              </a:rPr>
              <a:t>under worst case </a:t>
            </a:r>
            <a:r>
              <a:rPr lang="en-US" sz="3000" b="1" i="1" u="sng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analysis</a:t>
            </a:r>
            <a:endParaRPr lang="en-US" sz="3000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r>
              <a:rPr lang="en-US" sz="30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might not be tight for practical settings</a:t>
            </a:r>
            <a:endParaRPr lang="en-US" sz="3000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endParaRPr lang="en-US" sz="3000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3000" dirty="0">
              <a:solidFill>
                <a:srgbClr val="D1305A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endParaRPr lang="en-US" sz="3000" i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defTabSz="1161379">
              <a:buNone/>
              <a:defRPr/>
            </a:pPr>
            <a:r>
              <a:rPr lang="en-US" sz="3000" b="1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	</a:t>
            </a:r>
            <a:r>
              <a:rPr lang="en-US" sz="30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Q1:</a:t>
            </a:r>
            <a:r>
              <a:rPr lang="en-US" sz="3000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30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Provable, graph-dependent </a:t>
            </a:r>
            <a:r>
              <a:rPr lang="en-US" sz="3000" b="1" dirty="0">
                <a:solidFill>
                  <a:srgbClr val="FFFFFF"/>
                </a:solidFill>
                <a:latin typeface="Helvetica Neue Light"/>
                <a:cs typeface="Helvetica Neue Light"/>
              </a:rPr>
              <a:t>b</a:t>
            </a:r>
            <a:r>
              <a:rPr lang="en-US" sz="30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ounds? </a:t>
            </a:r>
            <a:endParaRPr lang="en-US" sz="3000" b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defTabSz="1161379">
              <a:buNone/>
              <a:defRPr/>
            </a:pPr>
            <a:endParaRPr lang="en-US" sz="3000" i="1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defTabSz="1161379">
              <a:buNone/>
              <a:defRPr/>
            </a:pPr>
            <a:endParaRPr lang="en-US" sz="3000" i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endParaRPr lang="en-US" sz="3000" i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defTabSz="1161379">
              <a:buNone/>
              <a:defRPr/>
            </a:pPr>
            <a:r>
              <a:rPr lang="en-US" sz="3000" b="1" i="1" dirty="0">
                <a:solidFill>
                  <a:srgbClr val="FF6600"/>
                </a:solidFill>
                <a:latin typeface="Helvetica Neue Light"/>
                <a:cs typeface="Helvetica Neue Light"/>
              </a:rPr>
              <a:t>	</a:t>
            </a:r>
            <a:r>
              <a:rPr lang="en-US" sz="30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Q2:</a:t>
            </a:r>
            <a:r>
              <a:rPr lang="en-US" sz="3000" i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</a:t>
            </a:r>
            <a:r>
              <a:rPr lang="en-US" sz="3000" b="1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DkS</a:t>
            </a:r>
            <a:r>
              <a:rPr lang="en-US" sz="30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</a:t>
            </a:r>
            <a:r>
              <a:rPr lang="en-US" sz="3000" b="1" dirty="0">
                <a:solidFill>
                  <a:srgbClr val="FFFFFF"/>
                </a:solidFill>
                <a:latin typeface="Helvetica Neue Light"/>
                <a:cs typeface="Helvetica Neue Light"/>
              </a:rPr>
              <a:t>on billion-scale graphs?</a:t>
            </a:r>
          </a:p>
          <a:p>
            <a:endParaRPr lang="en-US" sz="3000" b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endParaRPr lang="en-US" sz="3000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3000" b="1" dirty="0" smtClean="0">
              <a:solidFill>
                <a:srgbClr val="D1305A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260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269776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Moving Beyond the Worst-Case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834" y="980728"/>
            <a:ext cx="9222686" cy="3763961"/>
          </a:xfrm>
        </p:spPr>
        <p:txBody>
          <a:bodyPr/>
          <a:lstStyle/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 new </a:t>
            </a:r>
            <a:r>
              <a:rPr lang="en-US" sz="23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DkS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algorithm with </a:t>
            </a:r>
            <a:r>
              <a:rPr lang="en-US" sz="2300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graph-dependent</a:t>
            </a:r>
            <a:r>
              <a:rPr lang="en-US" sz="2300" dirty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bounds:</a:t>
            </a: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r>
              <a:rPr lang="en-US" sz="2300" dirty="0" smtClean="0">
                <a:solidFill>
                  <a:srgbClr val="3E3E3E"/>
                </a:solidFill>
                <a:latin typeface="Helvetica Neue Light"/>
                <a:cs typeface="Helvetica Neue Light"/>
              </a:rPr>
              <a:t>Give me a graph, I run the algorithm, I tell you how far OPT is</a:t>
            </a:r>
          </a:p>
          <a:p>
            <a:pPr marL="0" indent="0">
              <a:buNone/>
            </a:pPr>
            <a:r>
              <a:rPr lang="en-US" sz="2300" dirty="0" smtClean="0">
                <a:solidFill>
                  <a:srgbClr val="3E3E3E"/>
                </a:solidFill>
                <a:latin typeface="Helvetica Neue Light"/>
                <a:cs typeface="Helvetica Neue Light"/>
              </a:rPr>
              <a:t>			In most tested graphs</a:t>
            </a:r>
            <a:r>
              <a:rPr lang="en-US" sz="2300" b="1" dirty="0" smtClean="0">
                <a:solidFill>
                  <a:srgbClr val="D1305A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b="1" u="sng" dirty="0" smtClean="0">
                <a:latin typeface="Helvetica Neue Light"/>
                <a:cs typeface="Helvetica Neue Light"/>
              </a:rPr>
              <a:t>provably</a:t>
            </a: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Catch: our bound can be useless in the worst-case.</a:t>
            </a: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16" y="2283366"/>
            <a:ext cx="3088332" cy="353546"/>
          </a:xfrm>
          <a:prstGeom prst="rect">
            <a:avLst/>
          </a:prstGeom>
        </p:spPr>
      </p:pic>
      <p:grpSp>
        <p:nvGrpSpPr>
          <p:cNvPr id="157" name="Group 156"/>
          <p:cNvGrpSpPr/>
          <p:nvPr/>
        </p:nvGrpSpPr>
        <p:grpSpPr>
          <a:xfrm>
            <a:off x="899592" y="3356992"/>
            <a:ext cx="3347912" cy="2572075"/>
            <a:chOff x="899592" y="4041429"/>
            <a:chExt cx="3347912" cy="2572075"/>
          </a:xfrm>
        </p:grpSpPr>
        <p:grpSp>
          <p:nvGrpSpPr>
            <p:cNvPr id="158" name="Group 157"/>
            <p:cNvGrpSpPr/>
            <p:nvPr/>
          </p:nvGrpSpPr>
          <p:grpSpPr>
            <a:xfrm>
              <a:off x="1463112" y="4041429"/>
              <a:ext cx="2173370" cy="2238656"/>
              <a:chOff x="251520" y="1599952"/>
              <a:chExt cx="3871870" cy="3989288"/>
            </a:xfrm>
          </p:grpSpPr>
          <p:sp>
            <p:nvSpPr>
              <p:cNvPr id="160" name="Oval 159"/>
              <p:cNvSpPr/>
              <p:nvPr/>
            </p:nvSpPr>
            <p:spPr>
              <a:xfrm>
                <a:off x="1400944" y="2954230"/>
                <a:ext cx="228600" cy="228600"/>
              </a:xfrm>
              <a:prstGeom prst="ellipse">
                <a:avLst/>
              </a:prstGeom>
              <a:solidFill>
                <a:srgbClr val="D1305A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2001168" y="31447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251520" y="27256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892944" y="3881330"/>
                <a:ext cx="228600" cy="228600"/>
              </a:xfrm>
              <a:prstGeom prst="ellipse">
                <a:avLst/>
              </a:prstGeom>
              <a:solidFill>
                <a:srgbClr val="D1305A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1385477" y="4385634"/>
                <a:ext cx="228600" cy="228600"/>
              </a:xfrm>
              <a:prstGeom prst="ellipse">
                <a:avLst/>
              </a:prstGeom>
              <a:solidFill>
                <a:srgbClr val="D1305A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1667644" y="49735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rgbClr val="2E99EE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6" name="Straight Connector 165"/>
              <p:cNvCxnSpPr>
                <a:stCxn id="160" idx="6"/>
                <a:endCxn id="161" idx="1"/>
              </p:cNvCxnSpPr>
              <p:nvPr/>
            </p:nvCxnSpPr>
            <p:spPr>
              <a:xfrm>
                <a:off x="1629544" y="3068530"/>
                <a:ext cx="405102" cy="109678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>
                <a:stCxn id="161" idx="3"/>
                <a:endCxn id="165" idx="7"/>
              </p:cNvCxnSpPr>
              <p:nvPr/>
            </p:nvCxnSpPr>
            <p:spPr>
              <a:xfrm flipH="1">
                <a:off x="1862766" y="3339852"/>
                <a:ext cx="171880" cy="1667156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63" idx="5"/>
                <a:endCxn id="164" idx="1"/>
              </p:cNvCxnSpPr>
              <p:nvPr/>
            </p:nvCxnSpPr>
            <p:spPr>
              <a:xfrm>
                <a:off x="1088066" y="4076452"/>
                <a:ext cx="330889" cy="34266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>
                <a:stCxn id="162" idx="6"/>
                <a:endCxn id="160" idx="2"/>
              </p:cNvCxnSpPr>
              <p:nvPr/>
            </p:nvCxnSpPr>
            <p:spPr>
              <a:xfrm>
                <a:off x="480120" y="2839930"/>
                <a:ext cx="920824" cy="22860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>
                <a:stCxn id="160" idx="3"/>
                <a:endCxn id="163" idx="0"/>
              </p:cNvCxnSpPr>
              <p:nvPr/>
            </p:nvCxnSpPr>
            <p:spPr>
              <a:xfrm flipH="1">
                <a:off x="1007244" y="3149352"/>
                <a:ext cx="427178" cy="731978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Oval 170"/>
              <p:cNvSpPr/>
              <p:nvPr/>
            </p:nvSpPr>
            <p:spPr>
              <a:xfrm>
                <a:off x="3092218" y="317820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3712716" y="38051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2192528" y="361000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2417540" y="4304812"/>
                <a:ext cx="228600" cy="228600"/>
              </a:xfrm>
              <a:prstGeom prst="ellipse">
                <a:avLst/>
              </a:prstGeom>
              <a:solidFill>
                <a:srgbClr val="D1305A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229768" y="536064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3894790" y="452163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7" name="Straight Connector 176"/>
              <p:cNvCxnSpPr>
                <a:stCxn id="171" idx="6"/>
                <a:endCxn id="172" idx="1"/>
              </p:cNvCxnSpPr>
              <p:nvPr/>
            </p:nvCxnSpPr>
            <p:spPr>
              <a:xfrm>
                <a:off x="3320818" y="3292508"/>
                <a:ext cx="425376" cy="5461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>
                <a:stCxn id="172" idx="4"/>
                <a:endCxn id="176" idx="0"/>
              </p:cNvCxnSpPr>
              <p:nvPr/>
            </p:nvCxnSpPr>
            <p:spPr>
              <a:xfrm>
                <a:off x="3827016" y="4033730"/>
                <a:ext cx="182074" cy="48790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>
                <a:stCxn id="174" idx="4"/>
                <a:endCxn id="175" idx="0"/>
              </p:cNvCxnSpPr>
              <p:nvPr/>
            </p:nvCxnSpPr>
            <p:spPr>
              <a:xfrm flipH="1">
                <a:off x="2344068" y="4533412"/>
                <a:ext cx="187772" cy="82722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>
                <a:stCxn id="173" idx="6"/>
                <a:endCxn id="171" idx="2"/>
              </p:cNvCxnSpPr>
              <p:nvPr/>
            </p:nvCxnSpPr>
            <p:spPr>
              <a:xfrm flipV="1">
                <a:off x="2421128" y="3292508"/>
                <a:ext cx="671090" cy="4318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stCxn id="171" idx="3"/>
                <a:endCxn id="174" idx="0"/>
              </p:cNvCxnSpPr>
              <p:nvPr/>
            </p:nvCxnSpPr>
            <p:spPr>
              <a:xfrm flipH="1">
                <a:off x="2531840" y="3373330"/>
                <a:ext cx="593856" cy="9314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>
                <a:stCxn id="165" idx="5"/>
                <a:endCxn id="175" idx="1"/>
              </p:cNvCxnSpPr>
              <p:nvPr/>
            </p:nvCxnSpPr>
            <p:spPr>
              <a:xfrm>
                <a:off x="1862766" y="5168652"/>
                <a:ext cx="400480" cy="22546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>
                <a:stCxn id="164" idx="7"/>
                <a:endCxn id="174" idx="2"/>
              </p:cNvCxnSpPr>
              <p:nvPr/>
            </p:nvCxnSpPr>
            <p:spPr>
              <a:xfrm>
                <a:off x="1580599" y="4419112"/>
                <a:ext cx="836941" cy="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>
                <a:stCxn id="163" idx="6"/>
                <a:endCxn id="172" idx="2"/>
              </p:cNvCxnSpPr>
              <p:nvPr/>
            </p:nvCxnSpPr>
            <p:spPr>
              <a:xfrm flipV="1">
                <a:off x="1121544" y="3919430"/>
                <a:ext cx="2591172" cy="762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>
                <a:stCxn id="162" idx="4"/>
                <a:endCxn id="163" idx="1"/>
              </p:cNvCxnSpPr>
              <p:nvPr/>
            </p:nvCxnSpPr>
            <p:spPr>
              <a:xfrm>
                <a:off x="365820" y="2954230"/>
                <a:ext cx="560602" cy="960578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>
                <a:stCxn id="162" idx="5"/>
                <a:endCxn id="174" idx="1"/>
              </p:cNvCxnSpPr>
              <p:nvPr/>
            </p:nvCxnSpPr>
            <p:spPr>
              <a:xfrm>
                <a:off x="446642" y="2920752"/>
                <a:ext cx="2004376" cy="1417538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Oval 186"/>
              <p:cNvSpPr/>
              <p:nvPr/>
            </p:nvSpPr>
            <p:spPr>
              <a:xfrm>
                <a:off x="2115468" y="247878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2735966" y="28399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791196" y="2178604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2655144" y="4940052"/>
                <a:ext cx="228600" cy="228600"/>
              </a:xfrm>
              <a:prstGeom prst="ellipse">
                <a:avLst/>
              </a:prstGeom>
              <a:solidFill>
                <a:srgbClr val="D1305A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90"/>
              <p:cNvCxnSpPr>
                <a:stCxn id="187" idx="6"/>
                <a:endCxn id="188" idx="1"/>
              </p:cNvCxnSpPr>
              <p:nvPr/>
            </p:nvCxnSpPr>
            <p:spPr>
              <a:xfrm>
                <a:off x="2344068" y="2593082"/>
                <a:ext cx="425376" cy="2803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>
                <a:stCxn id="188" idx="4"/>
                <a:endCxn id="190" idx="0"/>
              </p:cNvCxnSpPr>
              <p:nvPr/>
            </p:nvCxnSpPr>
            <p:spPr>
              <a:xfrm flipH="1">
                <a:off x="2769444" y="3068530"/>
                <a:ext cx="80822" cy="1871522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189" idx="6"/>
                <a:endCxn id="187" idx="1"/>
              </p:cNvCxnSpPr>
              <p:nvPr/>
            </p:nvCxnSpPr>
            <p:spPr>
              <a:xfrm>
                <a:off x="1019796" y="2292904"/>
                <a:ext cx="1129150" cy="2193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>
                <a:stCxn id="188" idx="5"/>
                <a:endCxn id="171" idx="1"/>
              </p:cNvCxnSpPr>
              <p:nvPr/>
            </p:nvCxnSpPr>
            <p:spPr>
              <a:xfrm>
                <a:off x="2931088" y="3035052"/>
                <a:ext cx="194608" cy="17663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>
                <a:stCxn id="162" idx="7"/>
                <a:endCxn id="189" idx="3"/>
              </p:cNvCxnSpPr>
              <p:nvPr/>
            </p:nvCxnSpPr>
            <p:spPr>
              <a:xfrm flipV="1">
                <a:off x="446642" y="2373726"/>
                <a:ext cx="378032" cy="3853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>
                <a:stCxn id="173" idx="3"/>
                <a:endCxn id="164" idx="7"/>
              </p:cNvCxnSpPr>
              <p:nvPr/>
            </p:nvCxnSpPr>
            <p:spPr>
              <a:xfrm flipH="1">
                <a:off x="1580599" y="3805130"/>
                <a:ext cx="645407" cy="613982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>
                <a:stCxn id="160" idx="6"/>
                <a:endCxn id="188" idx="2"/>
              </p:cNvCxnSpPr>
              <p:nvPr/>
            </p:nvCxnSpPr>
            <p:spPr>
              <a:xfrm flipV="1">
                <a:off x="1629544" y="2954230"/>
                <a:ext cx="1106422" cy="11430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>
                <a:stCxn id="188" idx="4"/>
                <a:endCxn id="174" idx="0"/>
              </p:cNvCxnSpPr>
              <p:nvPr/>
            </p:nvCxnSpPr>
            <p:spPr>
              <a:xfrm flipH="1">
                <a:off x="2531840" y="3068530"/>
                <a:ext cx="318426" cy="1236282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74" idx="1"/>
                <a:endCxn id="163" idx="6"/>
              </p:cNvCxnSpPr>
              <p:nvPr/>
            </p:nvCxnSpPr>
            <p:spPr>
              <a:xfrm flipH="1" flipV="1">
                <a:off x="1121544" y="3995630"/>
                <a:ext cx="1329474" cy="34266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>
                <a:stCxn id="174" idx="1"/>
                <a:endCxn id="160" idx="5"/>
              </p:cNvCxnSpPr>
              <p:nvPr/>
            </p:nvCxnSpPr>
            <p:spPr>
              <a:xfrm flipH="1" flipV="1">
                <a:off x="1596066" y="3149352"/>
                <a:ext cx="854952" cy="1188938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>
                <a:stCxn id="190" idx="0"/>
                <a:endCxn id="174" idx="5"/>
              </p:cNvCxnSpPr>
              <p:nvPr/>
            </p:nvCxnSpPr>
            <p:spPr>
              <a:xfrm flipH="1" flipV="1">
                <a:off x="2612662" y="4499934"/>
                <a:ext cx="156782" cy="440118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>
                <a:stCxn id="190" idx="1"/>
                <a:endCxn id="160" idx="4"/>
              </p:cNvCxnSpPr>
              <p:nvPr/>
            </p:nvCxnSpPr>
            <p:spPr>
              <a:xfrm flipH="1" flipV="1">
                <a:off x="1515244" y="3182830"/>
                <a:ext cx="1173378" cy="179070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>
                <a:stCxn id="190" idx="2"/>
                <a:endCxn id="164" idx="5"/>
              </p:cNvCxnSpPr>
              <p:nvPr/>
            </p:nvCxnSpPr>
            <p:spPr>
              <a:xfrm flipH="1" flipV="1">
                <a:off x="1580599" y="4580756"/>
                <a:ext cx="1074545" cy="473596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>
                <a:stCxn id="163" idx="6"/>
                <a:endCxn id="190" idx="1"/>
              </p:cNvCxnSpPr>
              <p:nvPr/>
            </p:nvCxnSpPr>
            <p:spPr>
              <a:xfrm>
                <a:off x="1121544" y="3995630"/>
                <a:ext cx="1567078" cy="97790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>
                <a:stCxn id="164" idx="0"/>
                <a:endCxn id="160" idx="4"/>
              </p:cNvCxnSpPr>
              <p:nvPr/>
            </p:nvCxnSpPr>
            <p:spPr>
              <a:xfrm flipV="1">
                <a:off x="1499777" y="3182830"/>
                <a:ext cx="15467" cy="1202804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>
                <a:stCxn id="175" idx="7"/>
                <a:endCxn id="190" idx="3"/>
              </p:cNvCxnSpPr>
              <p:nvPr/>
            </p:nvCxnSpPr>
            <p:spPr>
              <a:xfrm flipV="1">
                <a:off x="2424890" y="5135174"/>
                <a:ext cx="263732" cy="25894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>
                <a:stCxn id="175" idx="6"/>
                <a:endCxn id="176" idx="3"/>
              </p:cNvCxnSpPr>
              <p:nvPr/>
            </p:nvCxnSpPr>
            <p:spPr>
              <a:xfrm flipV="1">
                <a:off x="2458368" y="4716760"/>
                <a:ext cx="1469900" cy="7581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>
                <a:stCxn id="173" idx="5"/>
                <a:endCxn id="176" idx="2"/>
              </p:cNvCxnSpPr>
              <p:nvPr/>
            </p:nvCxnSpPr>
            <p:spPr>
              <a:xfrm>
                <a:off x="2387650" y="3805130"/>
                <a:ext cx="1507140" cy="83080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173" idx="0"/>
                <a:endCxn id="161" idx="4"/>
              </p:cNvCxnSpPr>
              <p:nvPr/>
            </p:nvCxnSpPr>
            <p:spPr>
              <a:xfrm flipH="1" flipV="1">
                <a:off x="2115468" y="3373330"/>
                <a:ext cx="191360" cy="236678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>
                <a:stCxn id="173" idx="0"/>
                <a:endCxn id="187" idx="4"/>
              </p:cNvCxnSpPr>
              <p:nvPr/>
            </p:nvCxnSpPr>
            <p:spPr>
              <a:xfrm flipH="1" flipV="1">
                <a:off x="2229768" y="2707382"/>
                <a:ext cx="77060" cy="902626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173" idx="1"/>
                <a:endCxn id="160" idx="5"/>
              </p:cNvCxnSpPr>
              <p:nvPr/>
            </p:nvCxnSpPr>
            <p:spPr>
              <a:xfrm flipH="1" flipV="1">
                <a:off x="1596066" y="3149352"/>
                <a:ext cx="629940" cy="494134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>
                <a:stCxn id="173" idx="7"/>
                <a:endCxn id="188" idx="3"/>
              </p:cNvCxnSpPr>
              <p:nvPr/>
            </p:nvCxnSpPr>
            <p:spPr>
              <a:xfrm flipV="1">
                <a:off x="2387650" y="3035052"/>
                <a:ext cx="381794" cy="608434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>
                <a:stCxn id="162" idx="7"/>
                <a:endCxn id="187" idx="2"/>
              </p:cNvCxnSpPr>
              <p:nvPr/>
            </p:nvCxnSpPr>
            <p:spPr>
              <a:xfrm flipV="1">
                <a:off x="446642" y="2593082"/>
                <a:ext cx="1668826" cy="1660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Oval 213"/>
              <p:cNvSpPr/>
              <p:nvPr/>
            </p:nvSpPr>
            <p:spPr>
              <a:xfrm>
                <a:off x="2847166" y="220135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3357306" y="27256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6" name="Straight Connector 215"/>
              <p:cNvCxnSpPr>
                <a:stCxn id="214" idx="5"/>
                <a:endCxn id="215" idx="1"/>
              </p:cNvCxnSpPr>
              <p:nvPr/>
            </p:nvCxnSpPr>
            <p:spPr>
              <a:xfrm>
                <a:off x="3042288" y="2396472"/>
                <a:ext cx="348496" cy="36263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Oval 216"/>
              <p:cNvSpPr/>
              <p:nvPr/>
            </p:nvSpPr>
            <p:spPr>
              <a:xfrm>
                <a:off x="2171486" y="197275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8" name="Straight Connector 217"/>
              <p:cNvCxnSpPr>
                <a:stCxn id="217" idx="6"/>
                <a:endCxn id="214" idx="1"/>
              </p:cNvCxnSpPr>
              <p:nvPr/>
            </p:nvCxnSpPr>
            <p:spPr>
              <a:xfrm>
                <a:off x="2400086" y="2087050"/>
                <a:ext cx="480558" cy="14777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>
                <a:stCxn id="217" idx="4"/>
                <a:endCxn id="188" idx="1"/>
              </p:cNvCxnSpPr>
              <p:nvPr/>
            </p:nvCxnSpPr>
            <p:spPr>
              <a:xfrm>
                <a:off x="2285786" y="2201350"/>
                <a:ext cx="483658" cy="67205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14" idx="4"/>
                <a:endCxn id="188" idx="0"/>
              </p:cNvCxnSpPr>
              <p:nvPr/>
            </p:nvCxnSpPr>
            <p:spPr>
              <a:xfrm flipH="1">
                <a:off x="2850266" y="2429950"/>
                <a:ext cx="111200" cy="4099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>
                <a:stCxn id="188" idx="6"/>
                <a:endCxn id="215" idx="2"/>
              </p:cNvCxnSpPr>
              <p:nvPr/>
            </p:nvCxnSpPr>
            <p:spPr>
              <a:xfrm flipV="1">
                <a:off x="2964566" y="2839930"/>
                <a:ext cx="392740" cy="1143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Oval 221"/>
              <p:cNvSpPr/>
              <p:nvPr/>
            </p:nvSpPr>
            <p:spPr>
              <a:xfrm>
                <a:off x="3308920" y="203162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3743094" y="252878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4" name="Straight Connector 223"/>
              <p:cNvCxnSpPr>
                <a:stCxn id="222" idx="6"/>
                <a:endCxn id="223" idx="1"/>
              </p:cNvCxnSpPr>
              <p:nvPr/>
            </p:nvCxnSpPr>
            <p:spPr>
              <a:xfrm>
                <a:off x="3537520" y="2145928"/>
                <a:ext cx="239052" cy="41633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Oval 224"/>
              <p:cNvSpPr/>
              <p:nvPr/>
            </p:nvSpPr>
            <p:spPr>
              <a:xfrm>
                <a:off x="2460022" y="159995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6" name="Straight Connector 225"/>
              <p:cNvCxnSpPr>
                <a:stCxn id="225" idx="5"/>
                <a:endCxn id="222" idx="1"/>
              </p:cNvCxnSpPr>
              <p:nvPr/>
            </p:nvCxnSpPr>
            <p:spPr>
              <a:xfrm>
                <a:off x="2655144" y="1795074"/>
                <a:ext cx="687254" cy="27003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>
                <a:stCxn id="217" idx="7"/>
                <a:endCxn id="225" idx="3"/>
              </p:cNvCxnSpPr>
              <p:nvPr/>
            </p:nvCxnSpPr>
            <p:spPr>
              <a:xfrm flipV="1">
                <a:off x="2366608" y="1795074"/>
                <a:ext cx="126892" cy="21115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>
                <a:stCxn id="214" idx="7"/>
                <a:endCxn id="222" idx="2"/>
              </p:cNvCxnSpPr>
              <p:nvPr/>
            </p:nvCxnSpPr>
            <p:spPr>
              <a:xfrm flipV="1">
                <a:off x="3042288" y="2145928"/>
                <a:ext cx="266632" cy="889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>
                <a:stCxn id="215" idx="6"/>
                <a:endCxn id="223" idx="3"/>
              </p:cNvCxnSpPr>
              <p:nvPr/>
            </p:nvCxnSpPr>
            <p:spPr>
              <a:xfrm flipV="1">
                <a:off x="3585906" y="2723902"/>
                <a:ext cx="190666" cy="11602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>
                <a:stCxn id="188" idx="7"/>
                <a:endCxn id="222" idx="4"/>
              </p:cNvCxnSpPr>
              <p:nvPr/>
            </p:nvCxnSpPr>
            <p:spPr>
              <a:xfrm flipV="1">
                <a:off x="2931088" y="2260228"/>
                <a:ext cx="492132" cy="6131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>
                <a:stCxn id="225" idx="4"/>
                <a:endCxn id="188" idx="1"/>
              </p:cNvCxnSpPr>
              <p:nvPr/>
            </p:nvCxnSpPr>
            <p:spPr>
              <a:xfrm>
                <a:off x="2574322" y="1828552"/>
                <a:ext cx="195122" cy="10448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9" name="Picture 15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6388100"/>
              <a:ext cx="3347912" cy="225404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738004" y="3367486"/>
            <a:ext cx="3866444" cy="2580525"/>
            <a:chOff x="4738004" y="4051923"/>
            <a:chExt cx="3866444" cy="2580525"/>
          </a:xfrm>
        </p:grpSpPr>
        <p:grpSp>
          <p:nvGrpSpPr>
            <p:cNvPr id="233" name="Group 232"/>
            <p:cNvGrpSpPr/>
            <p:nvPr/>
          </p:nvGrpSpPr>
          <p:grpSpPr>
            <a:xfrm>
              <a:off x="5292080" y="4051923"/>
              <a:ext cx="2245001" cy="2255807"/>
              <a:chOff x="251520" y="1599952"/>
              <a:chExt cx="3871870" cy="3989288"/>
            </a:xfrm>
          </p:grpSpPr>
          <p:sp>
            <p:nvSpPr>
              <p:cNvPr id="235" name="Oval 234"/>
              <p:cNvSpPr/>
              <p:nvPr/>
            </p:nvSpPr>
            <p:spPr>
              <a:xfrm>
                <a:off x="1400944" y="2954230"/>
                <a:ext cx="228600" cy="228600"/>
              </a:xfrm>
              <a:prstGeom prst="ellipse">
                <a:avLst/>
              </a:prstGeom>
              <a:solidFill>
                <a:srgbClr val="CA275B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2001168" y="31447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251520" y="2725630"/>
                <a:ext cx="228600" cy="228600"/>
              </a:xfrm>
              <a:prstGeom prst="ellipse">
                <a:avLst/>
              </a:prstGeom>
              <a:solidFill>
                <a:srgbClr val="CA275B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892944" y="3881330"/>
                <a:ext cx="228600" cy="228600"/>
              </a:xfrm>
              <a:prstGeom prst="ellipse">
                <a:avLst/>
              </a:prstGeom>
              <a:solidFill>
                <a:srgbClr val="CA275B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1385477" y="4385634"/>
                <a:ext cx="228600" cy="228600"/>
              </a:xfrm>
              <a:prstGeom prst="ellipse">
                <a:avLst/>
              </a:prstGeom>
              <a:solidFill>
                <a:srgbClr val="CA275B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1667644" y="49735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1" name="Straight Connector 240"/>
              <p:cNvCxnSpPr>
                <a:stCxn id="235" idx="6"/>
                <a:endCxn id="236" idx="1"/>
              </p:cNvCxnSpPr>
              <p:nvPr/>
            </p:nvCxnSpPr>
            <p:spPr>
              <a:xfrm>
                <a:off x="1629544" y="3068530"/>
                <a:ext cx="405102" cy="10967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>
                <a:stCxn id="236" idx="3"/>
                <a:endCxn id="240" idx="7"/>
              </p:cNvCxnSpPr>
              <p:nvPr/>
            </p:nvCxnSpPr>
            <p:spPr>
              <a:xfrm flipH="1">
                <a:off x="1862766" y="3339852"/>
                <a:ext cx="171880" cy="16671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>
                <a:stCxn id="238" idx="5"/>
                <a:endCxn id="239" idx="1"/>
              </p:cNvCxnSpPr>
              <p:nvPr/>
            </p:nvCxnSpPr>
            <p:spPr>
              <a:xfrm>
                <a:off x="1088066" y="4076452"/>
                <a:ext cx="330889" cy="342660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>
                <a:stCxn id="237" idx="6"/>
                <a:endCxn id="235" idx="2"/>
              </p:cNvCxnSpPr>
              <p:nvPr/>
            </p:nvCxnSpPr>
            <p:spPr>
              <a:xfrm>
                <a:off x="480120" y="2839930"/>
                <a:ext cx="920824" cy="228600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>
                <a:stCxn id="235" idx="3"/>
                <a:endCxn id="238" idx="0"/>
              </p:cNvCxnSpPr>
              <p:nvPr/>
            </p:nvCxnSpPr>
            <p:spPr>
              <a:xfrm flipH="1">
                <a:off x="1007244" y="3149352"/>
                <a:ext cx="427178" cy="731978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Oval 245"/>
              <p:cNvSpPr/>
              <p:nvPr/>
            </p:nvSpPr>
            <p:spPr>
              <a:xfrm>
                <a:off x="3092218" y="317820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3712716" y="38051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2192528" y="361000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2417540" y="4304812"/>
                <a:ext cx="228600" cy="228600"/>
              </a:xfrm>
              <a:prstGeom prst="ellipse">
                <a:avLst/>
              </a:prstGeom>
              <a:solidFill>
                <a:srgbClr val="CA275B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2229768" y="536064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3894790" y="452163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2" name="Straight Connector 251"/>
              <p:cNvCxnSpPr>
                <a:stCxn id="246" idx="6"/>
                <a:endCxn id="247" idx="1"/>
              </p:cNvCxnSpPr>
              <p:nvPr/>
            </p:nvCxnSpPr>
            <p:spPr>
              <a:xfrm>
                <a:off x="3320818" y="3292508"/>
                <a:ext cx="425376" cy="5461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>
                <a:stCxn id="247" idx="4"/>
                <a:endCxn id="251" idx="0"/>
              </p:cNvCxnSpPr>
              <p:nvPr/>
            </p:nvCxnSpPr>
            <p:spPr>
              <a:xfrm>
                <a:off x="3827016" y="4033730"/>
                <a:ext cx="182074" cy="48790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>
                <a:stCxn id="249" idx="4"/>
                <a:endCxn id="250" idx="0"/>
              </p:cNvCxnSpPr>
              <p:nvPr/>
            </p:nvCxnSpPr>
            <p:spPr>
              <a:xfrm flipH="1">
                <a:off x="2344068" y="4533412"/>
                <a:ext cx="187772" cy="82722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>
                <a:stCxn id="248" idx="6"/>
                <a:endCxn id="246" idx="2"/>
              </p:cNvCxnSpPr>
              <p:nvPr/>
            </p:nvCxnSpPr>
            <p:spPr>
              <a:xfrm flipV="1">
                <a:off x="2421128" y="3292508"/>
                <a:ext cx="671090" cy="4318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>
                <a:stCxn id="246" idx="3"/>
                <a:endCxn id="249" idx="0"/>
              </p:cNvCxnSpPr>
              <p:nvPr/>
            </p:nvCxnSpPr>
            <p:spPr>
              <a:xfrm flipH="1">
                <a:off x="2531840" y="3373330"/>
                <a:ext cx="593856" cy="9314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>
                <a:stCxn id="240" idx="5"/>
                <a:endCxn id="250" idx="1"/>
              </p:cNvCxnSpPr>
              <p:nvPr/>
            </p:nvCxnSpPr>
            <p:spPr>
              <a:xfrm>
                <a:off x="1862766" y="5168652"/>
                <a:ext cx="400480" cy="22546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>
                <a:stCxn id="239" idx="7"/>
                <a:endCxn id="249" idx="2"/>
              </p:cNvCxnSpPr>
              <p:nvPr/>
            </p:nvCxnSpPr>
            <p:spPr>
              <a:xfrm>
                <a:off x="1580599" y="4419112"/>
                <a:ext cx="836941" cy="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>
                <a:stCxn id="238" idx="6"/>
                <a:endCxn id="247" idx="2"/>
              </p:cNvCxnSpPr>
              <p:nvPr/>
            </p:nvCxnSpPr>
            <p:spPr>
              <a:xfrm flipV="1">
                <a:off x="1121544" y="3919430"/>
                <a:ext cx="2591172" cy="762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>
                <a:stCxn id="237" idx="4"/>
                <a:endCxn id="238" idx="1"/>
              </p:cNvCxnSpPr>
              <p:nvPr/>
            </p:nvCxnSpPr>
            <p:spPr>
              <a:xfrm>
                <a:off x="365820" y="2954230"/>
                <a:ext cx="560602" cy="960578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>
                <a:stCxn id="237" idx="5"/>
                <a:endCxn id="249" idx="1"/>
              </p:cNvCxnSpPr>
              <p:nvPr/>
            </p:nvCxnSpPr>
            <p:spPr>
              <a:xfrm>
                <a:off x="446642" y="2920752"/>
                <a:ext cx="2004376" cy="1417538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Oval 261"/>
              <p:cNvSpPr/>
              <p:nvPr/>
            </p:nvSpPr>
            <p:spPr>
              <a:xfrm>
                <a:off x="2115468" y="247878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2735966" y="28399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791196" y="2178604"/>
                <a:ext cx="228600" cy="228600"/>
              </a:xfrm>
              <a:prstGeom prst="ellipse">
                <a:avLst/>
              </a:prstGeom>
              <a:solidFill>
                <a:srgbClr val="010529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2655144" y="494005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6" name="Straight Connector 265"/>
              <p:cNvCxnSpPr>
                <a:stCxn id="262" idx="6"/>
                <a:endCxn id="263" idx="1"/>
              </p:cNvCxnSpPr>
              <p:nvPr/>
            </p:nvCxnSpPr>
            <p:spPr>
              <a:xfrm>
                <a:off x="2344068" y="2593082"/>
                <a:ext cx="425376" cy="2803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>
                <a:stCxn id="263" idx="4"/>
                <a:endCxn id="265" idx="0"/>
              </p:cNvCxnSpPr>
              <p:nvPr/>
            </p:nvCxnSpPr>
            <p:spPr>
              <a:xfrm flipH="1">
                <a:off x="2769444" y="3068530"/>
                <a:ext cx="80822" cy="187152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>
                <a:stCxn id="264" idx="6"/>
                <a:endCxn id="262" idx="1"/>
              </p:cNvCxnSpPr>
              <p:nvPr/>
            </p:nvCxnSpPr>
            <p:spPr>
              <a:xfrm>
                <a:off x="1019796" y="2292904"/>
                <a:ext cx="1129150" cy="2193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3" idx="5"/>
                <a:endCxn id="246" idx="1"/>
              </p:cNvCxnSpPr>
              <p:nvPr/>
            </p:nvCxnSpPr>
            <p:spPr>
              <a:xfrm>
                <a:off x="2931088" y="3035052"/>
                <a:ext cx="194608" cy="17663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>
                <a:stCxn id="237" idx="7"/>
                <a:endCxn id="264" idx="3"/>
              </p:cNvCxnSpPr>
              <p:nvPr/>
            </p:nvCxnSpPr>
            <p:spPr>
              <a:xfrm flipV="1">
                <a:off x="446642" y="2373726"/>
                <a:ext cx="378032" cy="385382"/>
              </a:xfrm>
              <a:prstGeom prst="line">
                <a:avLst/>
              </a:prstGeom>
              <a:ln w="28575" cmpd="sng"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>
                <a:stCxn id="248" idx="3"/>
                <a:endCxn id="239" idx="7"/>
              </p:cNvCxnSpPr>
              <p:nvPr/>
            </p:nvCxnSpPr>
            <p:spPr>
              <a:xfrm flipH="1">
                <a:off x="1580599" y="3805130"/>
                <a:ext cx="645407" cy="6139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>
                <a:stCxn id="235" idx="6"/>
                <a:endCxn id="263" idx="2"/>
              </p:cNvCxnSpPr>
              <p:nvPr/>
            </p:nvCxnSpPr>
            <p:spPr>
              <a:xfrm flipV="1">
                <a:off x="1629544" y="2954230"/>
                <a:ext cx="1106422" cy="1143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>
                <a:stCxn id="263" idx="4"/>
                <a:endCxn id="249" idx="0"/>
              </p:cNvCxnSpPr>
              <p:nvPr/>
            </p:nvCxnSpPr>
            <p:spPr>
              <a:xfrm flipH="1">
                <a:off x="2531840" y="3068530"/>
                <a:ext cx="318426" cy="12362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>
                <a:stCxn id="249" idx="1"/>
                <a:endCxn id="238" idx="6"/>
              </p:cNvCxnSpPr>
              <p:nvPr/>
            </p:nvCxnSpPr>
            <p:spPr>
              <a:xfrm flipH="1" flipV="1">
                <a:off x="1121544" y="3995630"/>
                <a:ext cx="1329474" cy="342660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49" idx="1"/>
                <a:endCxn id="235" idx="5"/>
              </p:cNvCxnSpPr>
              <p:nvPr/>
            </p:nvCxnSpPr>
            <p:spPr>
              <a:xfrm flipH="1" flipV="1">
                <a:off x="1596066" y="3149352"/>
                <a:ext cx="854952" cy="1188938"/>
              </a:xfrm>
              <a:prstGeom prst="line">
                <a:avLst/>
              </a:prstGeom>
              <a:ln w="571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>
                <a:stCxn id="265" idx="0"/>
                <a:endCxn id="249" idx="5"/>
              </p:cNvCxnSpPr>
              <p:nvPr/>
            </p:nvCxnSpPr>
            <p:spPr>
              <a:xfrm flipH="1" flipV="1">
                <a:off x="2612662" y="4499934"/>
                <a:ext cx="156782" cy="44011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>
                <a:stCxn id="265" idx="1"/>
                <a:endCxn id="235" idx="4"/>
              </p:cNvCxnSpPr>
              <p:nvPr/>
            </p:nvCxnSpPr>
            <p:spPr>
              <a:xfrm flipH="1" flipV="1">
                <a:off x="1515244" y="3182830"/>
                <a:ext cx="1173378" cy="17907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>
                <a:stCxn id="265" idx="2"/>
                <a:endCxn id="239" idx="5"/>
              </p:cNvCxnSpPr>
              <p:nvPr/>
            </p:nvCxnSpPr>
            <p:spPr>
              <a:xfrm flipH="1" flipV="1">
                <a:off x="1580599" y="4580756"/>
                <a:ext cx="1074545" cy="47359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>
                <a:stCxn id="238" idx="6"/>
                <a:endCxn id="265" idx="1"/>
              </p:cNvCxnSpPr>
              <p:nvPr/>
            </p:nvCxnSpPr>
            <p:spPr>
              <a:xfrm>
                <a:off x="1121544" y="3995630"/>
                <a:ext cx="1567078" cy="977900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>
                <a:stCxn id="250" idx="7"/>
                <a:endCxn id="265" idx="3"/>
              </p:cNvCxnSpPr>
              <p:nvPr/>
            </p:nvCxnSpPr>
            <p:spPr>
              <a:xfrm flipV="1">
                <a:off x="2424890" y="5135174"/>
                <a:ext cx="263732" cy="25894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>
                <a:stCxn id="239" idx="0"/>
                <a:endCxn id="235" idx="4"/>
              </p:cNvCxnSpPr>
              <p:nvPr/>
            </p:nvCxnSpPr>
            <p:spPr>
              <a:xfrm flipV="1">
                <a:off x="1499777" y="3182830"/>
                <a:ext cx="15467" cy="1202804"/>
              </a:xfrm>
              <a:prstGeom prst="line">
                <a:avLst/>
              </a:prstGeom>
              <a:ln w="571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>
                <a:stCxn id="250" idx="6"/>
                <a:endCxn id="251" idx="3"/>
              </p:cNvCxnSpPr>
              <p:nvPr/>
            </p:nvCxnSpPr>
            <p:spPr>
              <a:xfrm flipV="1">
                <a:off x="2458368" y="4716760"/>
                <a:ext cx="1469900" cy="7581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>
                <a:stCxn id="248" idx="5"/>
                <a:endCxn id="251" idx="2"/>
              </p:cNvCxnSpPr>
              <p:nvPr/>
            </p:nvCxnSpPr>
            <p:spPr>
              <a:xfrm>
                <a:off x="2387650" y="3805130"/>
                <a:ext cx="1507140" cy="83080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>
                <a:stCxn id="248" idx="0"/>
                <a:endCxn id="236" idx="4"/>
              </p:cNvCxnSpPr>
              <p:nvPr/>
            </p:nvCxnSpPr>
            <p:spPr>
              <a:xfrm flipH="1" flipV="1">
                <a:off x="2115468" y="3373330"/>
                <a:ext cx="191360" cy="23667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>
                <a:stCxn id="248" idx="0"/>
                <a:endCxn id="262" idx="4"/>
              </p:cNvCxnSpPr>
              <p:nvPr/>
            </p:nvCxnSpPr>
            <p:spPr>
              <a:xfrm flipH="1" flipV="1">
                <a:off x="2229768" y="2707382"/>
                <a:ext cx="77060" cy="9026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>
                <a:stCxn id="248" idx="1"/>
                <a:endCxn id="235" idx="5"/>
              </p:cNvCxnSpPr>
              <p:nvPr/>
            </p:nvCxnSpPr>
            <p:spPr>
              <a:xfrm flipH="1" flipV="1">
                <a:off x="1596066" y="3149352"/>
                <a:ext cx="629940" cy="49413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48" idx="7"/>
                <a:endCxn id="263" idx="3"/>
              </p:cNvCxnSpPr>
              <p:nvPr/>
            </p:nvCxnSpPr>
            <p:spPr>
              <a:xfrm flipV="1">
                <a:off x="2387650" y="3035052"/>
                <a:ext cx="381794" cy="60843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>
                <a:stCxn id="237" idx="7"/>
                <a:endCxn id="262" idx="2"/>
              </p:cNvCxnSpPr>
              <p:nvPr/>
            </p:nvCxnSpPr>
            <p:spPr>
              <a:xfrm flipV="1">
                <a:off x="446642" y="2593082"/>
                <a:ext cx="1668826" cy="1660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9" name="Oval 288"/>
              <p:cNvSpPr/>
              <p:nvPr/>
            </p:nvSpPr>
            <p:spPr>
              <a:xfrm>
                <a:off x="2847166" y="220135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3357306" y="272563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>
                <a:stCxn id="289" idx="5"/>
                <a:endCxn id="290" idx="1"/>
              </p:cNvCxnSpPr>
              <p:nvPr/>
            </p:nvCxnSpPr>
            <p:spPr>
              <a:xfrm>
                <a:off x="3042288" y="2396472"/>
                <a:ext cx="348496" cy="36263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2" name="Oval 291"/>
              <p:cNvSpPr/>
              <p:nvPr/>
            </p:nvSpPr>
            <p:spPr>
              <a:xfrm>
                <a:off x="2171486" y="197275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3" name="Straight Connector 292"/>
              <p:cNvCxnSpPr>
                <a:stCxn id="292" idx="6"/>
                <a:endCxn id="289" idx="1"/>
              </p:cNvCxnSpPr>
              <p:nvPr/>
            </p:nvCxnSpPr>
            <p:spPr>
              <a:xfrm>
                <a:off x="2400086" y="2087050"/>
                <a:ext cx="480558" cy="14777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>
                <a:stCxn id="292" idx="4"/>
                <a:endCxn id="263" idx="1"/>
              </p:cNvCxnSpPr>
              <p:nvPr/>
            </p:nvCxnSpPr>
            <p:spPr>
              <a:xfrm>
                <a:off x="2285786" y="2201350"/>
                <a:ext cx="483658" cy="67205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>
                <a:stCxn id="289" idx="4"/>
                <a:endCxn id="263" idx="0"/>
              </p:cNvCxnSpPr>
              <p:nvPr/>
            </p:nvCxnSpPr>
            <p:spPr>
              <a:xfrm flipH="1">
                <a:off x="2850266" y="2429950"/>
                <a:ext cx="111200" cy="4099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>
                <a:stCxn id="263" idx="6"/>
                <a:endCxn id="290" idx="2"/>
              </p:cNvCxnSpPr>
              <p:nvPr/>
            </p:nvCxnSpPr>
            <p:spPr>
              <a:xfrm flipV="1">
                <a:off x="2964566" y="2839930"/>
                <a:ext cx="392740" cy="1143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" name="Oval 296"/>
              <p:cNvSpPr/>
              <p:nvPr/>
            </p:nvSpPr>
            <p:spPr>
              <a:xfrm>
                <a:off x="3308920" y="203162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3743094" y="252878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9" name="Straight Connector 298"/>
              <p:cNvCxnSpPr>
                <a:stCxn id="297" idx="6"/>
                <a:endCxn id="298" idx="1"/>
              </p:cNvCxnSpPr>
              <p:nvPr/>
            </p:nvCxnSpPr>
            <p:spPr>
              <a:xfrm>
                <a:off x="3537520" y="2145928"/>
                <a:ext cx="239052" cy="41633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0" name="Oval 299"/>
              <p:cNvSpPr/>
              <p:nvPr/>
            </p:nvSpPr>
            <p:spPr>
              <a:xfrm>
                <a:off x="2460022" y="159995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1" name="Straight Connector 300"/>
              <p:cNvCxnSpPr>
                <a:stCxn id="300" idx="5"/>
                <a:endCxn id="297" idx="1"/>
              </p:cNvCxnSpPr>
              <p:nvPr/>
            </p:nvCxnSpPr>
            <p:spPr>
              <a:xfrm>
                <a:off x="2655144" y="1795074"/>
                <a:ext cx="687254" cy="27003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>
                <a:stCxn id="292" idx="7"/>
                <a:endCxn id="300" idx="3"/>
              </p:cNvCxnSpPr>
              <p:nvPr/>
            </p:nvCxnSpPr>
            <p:spPr>
              <a:xfrm flipV="1">
                <a:off x="2366608" y="1795074"/>
                <a:ext cx="126892" cy="211154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>
                <a:stCxn id="289" idx="7"/>
                <a:endCxn id="297" idx="2"/>
              </p:cNvCxnSpPr>
              <p:nvPr/>
            </p:nvCxnSpPr>
            <p:spPr>
              <a:xfrm flipV="1">
                <a:off x="3042288" y="2145928"/>
                <a:ext cx="266632" cy="8890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>
                <a:stCxn id="290" idx="6"/>
                <a:endCxn id="298" idx="3"/>
              </p:cNvCxnSpPr>
              <p:nvPr/>
            </p:nvCxnSpPr>
            <p:spPr>
              <a:xfrm flipV="1">
                <a:off x="3585906" y="2723902"/>
                <a:ext cx="190666" cy="116028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>
                <a:stCxn id="263" idx="7"/>
                <a:endCxn id="297" idx="4"/>
              </p:cNvCxnSpPr>
              <p:nvPr/>
            </p:nvCxnSpPr>
            <p:spPr>
              <a:xfrm flipV="1">
                <a:off x="2931088" y="2260228"/>
                <a:ext cx="492132" cy="61318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>
                <a:stCxn id="300" idx="4"/>
                <a:endCxn id="263" idx="1"/>
              </p:cNvCxnSpPr>
              <p:nvPr/>
            </p:nvCxnSpPr>
            <p:spPr>
              <a:xfrm>
                <a:off x="2574322" y="1828552"/>
                <a:ext cx="195122" cy="10448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004" y="6388100"/>
              <a:ext cx="3866444" cy="244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9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269776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Moving Beyond the Worst-Case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834" y="980728"/>
            <a:ext cx="9222686" cy="3763961"/>
          </a:xfrm>
        </p:spPr>
        <p:txBody>
          <a:bodyPr/>
          <a:lstStyle/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 new </a:t>
            </a:r>
            <a:r>
              <a:rPr lang="en-US" sz="23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DkS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algorithm with </a:t>
            </a:r>
            <a:r>
              <a:rPr lang="en-US" sz="2300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graph-dependent</a:t>
            </a:r>
            <a:r>
              <a:rPr lang="en-US" sz="2300" dirty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bounds:</a:t>
            </a: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r>
              <a:rPr lang="en-US" sz="2300" dirty="0" smtClean="0">
                <a:solidFill>
                  <a:srgbClr val="3E3E3E"/>
                </a:solidFill>
                <a:latin typeface="Helvetica Neue Light"/>
                <a:cs typeface="Helvetica Neue Light"/>
              </a:rPr>
              <a:t>Give me a graph, I run the algorithm, I tell you how far OPT is</a:t>
            </a:r>
          </a:p>
          <a:p>
            <a:pPr marL="0" indent="0">
              <a:buNone/>
            </a:pPr>
            <a:r>
              <a:rPr lang="en-US" sz="2300" dirty="0" smtClean="0">
                <a:solidFill>
                  <a:srgbClr val="3E3E3E"/>
                </a:solidFill>
                <a:latin typeface="Helvetica Neue Light"/>
                <a:cs typeface="Helvetica Neue Light"/>
              </a:rPr>
              <a:t>			In most tested graphs</a:t>
            </a:r>
            <a:r>
              <a:rPr lang="en-US" sz="2300" b="1" dirty="0" smtClean="0">
                <a:solidFill>
                  <a:srgbClr val="D1305A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b="1" u="sng" dirty="0" smtClean="0">
                <a:latin typeface="Helvetica Neue Light"/>
                <a:cs typeface="Helvetica Neue Light"/>
              </a:rPr>
              <a:t>provably</a:t>
            </a: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Scalable to </a:t>
            </a: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billion-edge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graphs</a:t>
            </a:r>
          </a:p>
          <a:p>
            <a:pPr marL="0" indent="0" algn="ctr">
              <a:buNone/>
            </a:pP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nearly</a:t>
            </a:r>
            <a:r>
              <a:rPr lang="en-US" sz="2300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-linear times</a:t>
            </a:r>
            <a:r>
              <a:rPr lang="en-US" sz="2300" dirty="0">
                <a:solidFill>
                  <a:srgbClr val="D1305A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dirty="0">
                <a:latin typeface="Helvetica Neue Light"/>
                <a:cs typeface="Helvetica Neue Light"/>
              </a:rPr>
              <a:t>for many real-world </a:t>
            </a:r>
            <a:r>
              <a:rPr lang="en-US" sz="2300" dirty="0" smtClean="0">
                <a:latin typeface="Helvetica Neue Light"/>
                <a:cs typeface="Helvetica Neue Light"/>
              </a:rPr>
              <a:t>graphs</a:t>
            </a:r>
            <a:endParaRPr lang="en-US" sz="2300" dirty="0">
              <a:latin typeface="Helvetica Neue Light"/>
              <a:cs typeface="Helvetica Neue Light"/>
            </a:endParaRPr>
          </a:p>
          <a:p>
            <a:pPr marL="457200" lvl="1" indent="0">
              <a:buNone/>
            </a:pPr>
            <a:endParaRPr lang="en-US" sz="1500" dirty="0">
              <a:solidFill>
                <a:srgbClr val="3E3E3E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b="1" dirty="0" smtClean="0">
              <a:solidFill>
                <a:srgbClr val="D1305A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Parallelizable: 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implementation in </a:t>
            </a:r>
            <a:r>
              <a:rPr lang="en-US" sz="2300" b="1" dirty="0" err="1" smtClean="0">
                <a:solidFill>
                  <a:srgbClr val="FF6600"/>
                </a:solidFill>
                <a:latin typeface="Helvetica Neue Light"/>
                <a:cs typeface="Helvetica Neue Light"/>
              </a:rPr>
              <a:t>MapReduce+Python</a:t>
            </a: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r>
              <a:rPr lang="en-US" sz="2300" dirty="0" smtClean="0">
                <a:latin typeface="Helvetica Neue Light"/>
                <a:cs typeface="Helvetica Neue Light"/>
              </a:rPr>
              <a:t>experiments up to </a:t>
            </a: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billion-edge</a:t>
            </a:r>
            <a:r>
              <a:rPr lang="en-US" sz="2300" dirty="0" smtClean="0">
                <a:latin typeface="Helvetica Neue Light"/>
                <a:cs typeface="Helvetica Neue Light"/>
              </a:rPr>
              <a:t> and </a:t>
            </a: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million-node </a:t>
            </a:r>
            <a:r>
              <a:rPr lang="en-US" sz="2300" dirty="0" smtClean="0">
                <a:latin typeface="Helvetica Neue Light"/>
                <a:cs typeface="Helvetica Neue Light"/>
              </a:rPr>
              <a:t>graphs </a:t>
            </a:r>
          </a:p>
          <a:p>
            <a:pPr marL="0" indent="0" algn="ctr">
              <a:buNone/>
            </a:pPr>
            <a:r>
              <a:rPr lang="en-US" sz="2300" dirty="0" smtClean="0">
                <a:latin typeface="Helvetica Neue Light"/>
                <a:cs typeface="Helvetica Neue Light"/>
              </a:rPr>
              <a:t>on</a:t>
            </a:r>
            <a:r>
              <a:rPr lang="en-US" sz="2300" b="1" dirty="0" smtClean="0">
                <a:latin typeface="Helvetica Neue Light"/>
                <a:cs typeface="Helvetica Neue Light"/>
              </a:rPr>
              <a:t> </a:t>
            </a: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800 cores on Amazon EC2</a:t>
            </a:r>
          </a:p>
          <a:p>
            <a:pPr marL="0" indent="0"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16" y="2283366"/>
            <a:ext cx="3088332" cy="3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90" y="620688"/>
            <a:ext cx="9144000" cy="6555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i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ctr"/>
            <a:endParaRPr lang="en-US" sz="2800" i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sz="2800" i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Based on a series of results from joint collaboration with:</a:t>
            </a:r>
          </a:p>
          <a:p>
            <a:pPr algn="ctr"/>
            <a:endParaRPr lang="en-US" sz="2800" i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Ioannis</a:t>
            </a:r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Mitliagkas</a:t>
            </a:r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(UT Austin)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Alex </a:t>
            </a:r>
            <a:r>
              <a:rPr lang="en-US" sz="28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Dimakis</a:t>
            </a:r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Helvetica Neue Light"/>
                <a:cs typeface="Helvetica Neue Light"/>
              </a:rPr>
              <a:t>(UT Austin</a:t>
            </a:r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)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Constantine </a:t>
            </a:r>
            <a:r>
              <a:rPr lang="en-US" sz="28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Caramanis</a:t>
            </a:r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Helvetica Neue Light"/>
                <a:cs typeface="Helvetica Neue Light"/>
              </a:rPr>
              <a:t>(UT Austin</a:t>
            </a:r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)</a:t>
            </a:r>
          </a:p>
          <a:p>
            <a:pPr algn="ctr"/>
            <a:endParaRPr lang="en-US" sz="2800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And</a:t>
            </a:r>
          </a:p>
          <a:p>
            <a:pPr algn="ctr"/>
            <a:endParaRPr lang="en-US" sz="2800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Megas</a:t>
            </a:r>
            <a:r>
              <a:rPr lang="en-US" sz="2800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 Neue Light"/>
                <a:cs typeface="Helvetica Neue Light"/>
              </a:rPr>
              <a:t>Asteris</a:t>
            </a:r>
            <a:r>
              <a:rPr lang="en-US" sz="2800" dirty="0">
                <a:solidFill>
                  <a:schemeClr val="bg1"/>
                </a:solidFill>
                <a:latin typeface="Helvetica Neue Light"/>
                <a:cs typeface="Helvetica Neue Light"/>
              </a:rPr>
              <a:t> (UT </a:t>
            </a:r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Austin)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Helvetica Neue Light"/>
                <a:cs typeface="Helvetica Neue Light"/>
              </a:rPr>
              <a:t>George </a:t>
            </a:r>
            <a:r>
              <a:rPr lang="en-US" sz="28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Karystinos</a:t>
            </a:r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(TUC) </a:t>
            </a:r>
          </a:p>
          <a:p>
            <a:pPr algn="ctr"/>
            <a:endParaRPr lang="en-US" sz="2800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ctr"/>
            <a:endParaRPr lang="en-US" sz="2800" i="1" dirty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Credits</a:t>
            </a:r>
            <a:endParaRPr lang="en-US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216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0" y="2420888"/>
            <a:ext cx="9144000" cy="1143000"/>
          </a:xfrm>
          <a:solidFill>
            <a:srgbClr val="000000"/>
          </a:solidFill>
        </p:spPr>
        <p:txBody>
          <a:bodyPr/>
          <a:lstStyle/>
          <a:p>
            <a:r>
              <a:rPr lang="en-US" sz="7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Main idea of the algorithm</a:t>
            </a:r>
            <a:endParaRPr lang="en-US" sz="73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776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30028"/>
                </a:solidFill>
                <a:latin typeface="Helvetica Neue Light"/>
                <a:cs typeface="Helvetica Neue Light"/>
              </a:rPr>
              <a:t>Eigenvalue decomposition of a graph</a:t>
            </a:r>
            <a:endParaRPr lang="en-US" dirty="0">
              <a:solidFill>
                <a:srgbClr val="030028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1520" y="3412222"/>
            <a:ext cx="2952327" cy="2393042"/>
            <a:chOff x="251520" y="3052182"/>
            <a:chExt cx="2952327" cy="2393042"/>
          </a:xfrm>
        </p:grpSpPr>
        <p:sp>
          <p:nvSpPr>
            <p:cNvPr id="35" name="TextBox 34"/>
            <p:cNvSpPr txBox="1"/>
            <p:nvPr/>
          </p:nvSpPr>
          <p:spPr>
            <a:xfrm>
              <a:off x="791570" y="3506232"/>
              <a:ext cx="23402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Helvetica Neue Light"/>
                  <a:cs typeface="Helvetica Neue Light"/>
                </a:rPr>
                <a:t>0 	1	0	0</a:t>
              </a:r>
              <a:r>
                <a:rPr lang="en-US" sz="2000" dirty="0">
                  <a:latin typeface="Helvetica Neue Light"/>
                  <a:cs typeface="Helvetica Neue Light"/>
                </a:rPr>
                <a:t>	1</a:t>
              </a:r>
              <a:endParaRPr lang="en-US" sz="2000" dirty="0" smtClean="0">
                <a:latin typeface="Helvetica Neue Light"/>
                <a:cs typeface="Helvetica Neue Light"/>
              </a:endParaRPr>
            </a:p>
            <a:p>
              <a:r>
                <a:rPr lang="en-US" sz="2000" dirty="0" smtClean="0">
                  <a:latin typeface="Helvetica Neue Light"/>
                  <a:cs typeface="Helvetica Neue Light"/>
                </a:rPr>
                <a:t>1	0	1	1	1</a:t>
              </a:r>
            </a:p>
            <a:p>
              <a:r>
                <a:rPr lang="en-US" sz="2000" dirty="0" smtClean="0">
                  <a:latin typeface="Helvetica Neue Light"/>
                  <a:cs typeface="Helvetica Neue Light"/>
                </a:rPr>
                <a:t>0	1	0	1	0</a:t>
              </a:r>
            </a:p>
            <a:p>
              <a:r>
                <a:rPr lang="en-US" sz="2000" dirty="0">
                  <a:latin typeface="Helvetica Neue Light"/>
                  <a:cs typeface="Helvetica Neue Light"/>
                </a:rPr>
                <a:t>0	1	</a:t>
              </a:r>
              <a:r>
                <a:rPr lang="en-US" sz="2000" dirty="0" smtClean="0">
                  <a:latin typeface="Helvetica Neue Light"/>
                  <a:cs typeface="Helvetica Neue Light"/>
                </a:rPr>
                <a:t>1</a:t>
              </a:r>
              <a:r>
                <a:rPr lang="en-US" sz="2000" dirty="0">
                  <a:latin typeface="Helvetica Neue Light"/>
                  <a:cs typeface="Helvetica Neue Light"/>
                </a:rPr>
                <a:t>	</a:t>
              </a:r>
              <a:r>
                <a:rPr lang="en-US" sz="2000" dirty="0" smtClean="0">
                  <a:latin typeface="Helvetica Neue Light"/>
                  <a:cs typeface="Helvetica Neue Light"/>
                </a:rPr>
                <a:t>0</a:t>
              </a:r>
              <a:r>
                <a:rPr lang="en-US" sz="2000" dirty="0">
                  <a:latin typeface="Helvetica Neue Light"/>
                  <a:cs typeface="Helvetica Neue Light"/>
                </a:rPr>
                <a:t>	1</a:t>
              </a:r>
              <a:endParaRPr lang="en-US" sz="2000" dirty="0" smtClean="0">
                <a:latin typeface="Helvetica Neue Light"/>
                <a:cs typeface="Helvetica Neue Light"/>
              </a:endParaRPr>
            </a:p>
            <a:p>
              <a:r>
                <a:rPr lang="en-US" sz="2000" dirty="0" smtClean="0">
                  <a:latin typeface="Helvetica Neue Light"/>
                  <a:cs typeface="Helvetica Neue Light"/>
                </a:rPr>
                <a:t>1</a:t>
              </a:r>
              <a:r>
                <a:rPr lang="en-US" sz="2000" dirty="0">
                  <a:latin typeface="Helvetica Neue Light"/>
                  <a:cs typeface="Helvetica Neue Light"/>
                </a:rPr>
                <a:t>	1	0	1	</a:t>
              </a:r>
              <a:r>
                <a:rPr lang="en-US" sz="2000" dirty="0" smtClean="0">
                  <a:latin typeface="Helvetica Neue Light"/>
                  <a:cs typeface="Helvetica Neue Light"/>
                </a:rPr>
                <a:t>0</a:t>
              </a:r>
              <a:endParaRPr lang="en-US" sz="2000" dirty="0">
                <a:latin typeface="Helvetica Neue Light"/>
                <a:cs typeface="Helvetica Neue Light"/>
              </a:endParaRPr>
            </a:p>
            <a:p>
              <a:endParaRPr lang="en-US" sz="2000" dirty="0" smtClean="0">
                <a:latin typeface="Helvetica Neue Light"/>
                <a:cs typeface="Helvetica Neue Light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51520" y="3052182"/>
              <a:ext cx="2952327" cy="2077807"/>
              <a:chOff x="3463461" y="561393"/>
              <a:chExt cx="4852955" cy="3470968"/>
            </a:xfrm>
          </p:grpSpPr>
          <p:sp>
            <p:nvSpPr>
              <p:cNvPr id="69" name="Double Bracket 68"/>
              <p:cNvSpPr/>
              <p:nvPr/>
            </p:nvSpPr>
            <p:spPr>
              <a:xfrm>
                <a:off x="4177219" y="1143377"/>
                <a:ext cx="4139197" cy="2888984"/>
              </a:xfrm>
              <a:prstGeom prst="bracketPair">
                <a:avLst>
                  <a:gd name="adj" fmla="val 3755"/>
                </a:avLst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57296" y="561393"/>
                <a:ext cx="1132987" cy="616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 Neue Light"/>
                    <a:cs typeface="Helvetica Neue Light"/>
                  </a:rPr>
                  <a:t>node</a:t>
                </a:r>
                <a:endParaRPr lang="en-US" dirty="0"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 rot="16200000">
                <a:off x="3191307" y="1984940"/>
                <a:ext cx="1151406" cy="607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Helvetica Neue Light"/>
                    <a:cs typeface="Helvetica Neue Light"/>
                  </a:rPr>
                  <a:t>node</a:t>
                </a:r>
                <a:endParaRPr lang="en-US" dirty="0">
                  <a:latin typeface="Helvetica Neue Light"/>
                  <a:cs typeface="Helvetica Neue Light"/>
                </a:endParaRPr>
              </a:p>
            </p:txBody>
          </p:sp>
          <p:pic>
            <p:nvPicPr>
              <p:cNvPr id="72" name="Picture 71" descr="latex-image-1.pdf"/>
              <p:cNvPicPr>
                <a:picLocks noChangeAspect="1"/>
              </p:cNvPicPr>
              <p:nvPr/>
            </p:nvPicPr>
            <p:blipFill>
              <a:blip r:embed="rId3">
                <a:alphaModFix amt="1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2202" y="1661107"/>
                <a:ext cx="2248931" cy="2016282"/>
              </a:xfrm>
              <a:prstGeom prst="rect">
                <a:avLst/>
              </a:prstGeom>
            </p:spPr>
          </p:pic>
        </p:grp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22" y="5656019"/>
            <a:ext cx="1944216" cy="29849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419872" y="847745"/>
            <a:ext cx="2883906" cy="2040324"/>
            <a:chOff x="3419872" y="847745"/>
            <a:chExt cx="2883906" cy="2040324"/>
          </a:xfrm>
        </p:grpSpPr>
        <p:grpSp>
          <p:nvGrpSpPr>
            <p:cNvPr id="140" name="Group 139"/>
            <p:cNvGrpSpPr/>
            <p:nvPr/>
          </p:nvGrpSpPr>
          <p:grpSpPr>
            <a:xfrm>
              <a:off x="3419872" y="847745"/>
              <a:ext cx="2883906" cy="2040324"/>
              <a:chOff x="625632" y="2445299"/>
              <a:chExt cx="2883906" cy="2040324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985672" y="305330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627096" y="420900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21"/>
              <p:cNvCxnSpPr>
                <a:stCxn id="18" idx="6"/>
                <a:endCxn id="25" idx="1"/>
              </p:cNvCxnSpPr>
              <p:nvPr/>
            </p:nvCxnSpPr>
            <p:spPr>
              <a:xfrm>
                <a:off x="1214272" y="3167600"/>
                <a:ext cx="1745886" cy="803556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2926680" y="393767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" name="Straight Connector 25"/>
              <p:cNvCxnSpPr>
                <a:stCxn id="18" idx="4"/>
                <a:endCxn id="20" idx="1"/>
              </p:cNvCxnSpPr>
              <p:nvPr/>
            </p:nvCxnSpPr>
            <p:spPr>
              <a:xfrm>
                <a:off x="1099972" y="3281900"/>
                <a:ext cx="560602" cy="960578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2849620" y="280645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525348" y="2506274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>
                <a:stCxn id="29" idx="6"/>
                <a:endCxn id="28" idx="1"/>
              </p:cNvCxnSpPr>
              <p:nvPr/>
            </p:nvCxnSpPr>
            <p:spPr>
              <a:xfrm>
                <a:off x="1753948" y="2620574"/>
                <a:ext cx="1129150" cy="2193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8" idx="7"/>
                <a:endCxn id="29" idx="3"/>
              </p:cNvCxnSpPr>
              <p:nvPr/>
            </p:nvCxnSpPr>
            <p:spPr>
              <a:xfrm flipV="1">
                <a:off x="1180794" y="2701396"/>
                <a:ext cx="378032" cy="3853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25" idx="0"/>
                <a:endCxn id="28" idx="4"/>
              </p:cNvCxnSpPr>
              <p:nvPr/>
            </p:nvCxnSpPr>
            <p:spPr>
              <a:xfrm flipH="1" flipV="1">
                <a:off x="2963920" y="3035052"/>
                <a:ext cx="77060" cy="902626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8" idx="7"/>
                <a:endCxn id="28" idx="2"/>
              </p:cNvCxnSpPr>
              <p:nvPr/>
            </p:nvCxnSpPr>
            <p:spPr>
              <a:xfrm flipV="1">
                <a:off x="1180794" y="2920752"/>
                <a:ext cx="1668826" cy="1660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625632" y="2949355"/>
                <a:ext cx="291618" cy="323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 Neue Light"/>
                    <a:cs typeface="Helvetica Neue Light"/>
                  </a:rPr>
                  <a:t>2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159510" y="2722298"/>
                <a:ext cx="291618" cy="3231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 Neue Light"/>
                    <a:cs typeface="Helvetica Neue Light"/>
                  </a:rPr>
                  <a:t>4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129688" y="2445299"/>
                <a:ext cx="300082" cy="323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 Neue Light"/>
                    <a:cs typeface="Helvetica Neue Light"/>
                  </a:rPr>
                  <a:t>3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273704" y="4162458"/>
                <a:ext cx="291618" cy="323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00" dirty="0" smtClean="0">
                    <a:latin typeface="Helvetica Neue Light"/>
                    <a:cs typeface="Helvetica Neue Light"/>
                  </a:rPr>
                  <a:t>1</a:t>
                </a:r>
                <a:endParaRPr lang="en-US" sz="1500" dirty="0"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217920" y="3874426"/>
                <a:ext cx="291618" cy="3231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latin typeface="Helvetica Neue Light"/>
                    <a:cs typeface="Helvetica Neue Light"/>
                  </a:rPr>
                  <a:t>5</a:t>
                </a:r>
              </a:p>
            </p:txBody>
          </p:sp>
        </p:grpSp>
        <p:cxnSp>
          <p:nvCxnSpPr>
            <p:cNvPr id="38" name="Straight Connector 37"/>
            <p:cNvCxnSpPr>
              <a:stCxn id="20" idx="6"/>
              <a:endCxn id="25" idx="2"/>
            </p:cNvCxnSpPr>
            <p:nvPr/>
          </p:nvCxnSpPr>
          <p:spPr>
            <a:xfrm flipV="1">
              <a:off x="4649936" y="2454424"/>
              <a:ext cx="1070984" cy="27132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28" y="6021288"/>
            <a:ext cx="7452320" cy="28009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-36512" y="2924944"/>
            <a:ext cx="918051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0" y="5589240"/>
            <a:ext cx="9144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359150" y="3630170"/>
            <a:ext cx="4000310" cy="1743046"/>
            <a:chOff x="3359150" y="3270130"/>
            <a:chExt cx="4000310" cy="1743046"/>
          </a:xfrm>
        </p:grpSpPr>
        <p:sp>
          <p:nvSpPr>
            <p:cNvPr id="6" name="Rectangle 5"/>
            <p:cNvSpPr/>
            <p:nvPr/>
          </p:nvSpPr>
          <p:spPr>
            <a:xfrm>
              <a:off x="5377777" y="3447309"/>
              <a:ext cx="228231" cy="1565867"/>
            </a:xfrm>
            <a:prstGeom prst="rect">
              <a:avLst/>
            </a:prstGeom>
            <a:solidFill>
              <a:srgbClr val="5266FF">
                <a:alpha val="18000"/>
              </a:srgb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78016" y="3498606"/>
              <a:ext cx="1681444" cy="203572"/>
            </a:xfrm>
            <a:prstGeom prst="rect">
              <a:avLst/>
            </a:prstGeom>
            <a:solidFill>
              <a:srgbClr val="5266FF">
                <a:alpha val="18000"/>
              </a:srgb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4113812"/>
              <a:ext cx="381000" cy="2921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8" y="3270130"/>
              <a:ext cx="533400" cy="520700"/>
            </a:xfrm>
            <a:prstGeom prst="rect">
              <a:avLst/>
            </a:prstGeom>
          </p:spPr>
        </p:pic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150" y="3562350"/>
              <a:ext cx="1841500" cy="1333500"/>
            </a:xfrm>
            <a:prstGeom prst="rect">
              <a:avLst/>
            </a:prstGeom>
          </p:spPr>
        </p:pic>
      </p:grpSp>
      <p:sp>
        <p:nvSpPr>
          <p:cNvPr id="41" name="Title 1"/>
          <p:cNvSpPr txBox="1">
            <a:spLocks/>
          </p:cNvSpPr>
          <p:nvPr/>
        </p:nvSpPr>
        <p:spPr>
          <a:xfrm>
            <a:off x="1331640" y="6381328"/>
            <a:ext cx="6353026" cy="404049"/>
          </a:xfrm>
          <a:prstGeom prst="rect">
            <a:avLst/>
          </a:prstGeom>
          <a:solidFill>
            <a:srgbClr val="37365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What if we set the small ones to zero?</a:t>
            </a:r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3317290" y="2968972"/>
            <a:ext cx="4076946" cy="388020"/>
          </a:xfrm>
          <a:prstGeom prst="rect">
            <a:avLst/>
          </a:prstGeom>
          <a:solidFill>
            <a:srgbClr val="37365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Eigenvalue decomposition</a:t>
            </a:r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32487" y="3830595"/>
            <a:ext cx="9286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#nodes</a:t>
            </a:r>
            <a:endParaRPr lang="en-US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815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30028"/>
                </a:solidFill>
                <a:latin typeface="Helvetica Neue Light"/>
                <a:cs typeface="Helvetica Neue Light"/>
              </a:rPr>
              <a:t>Low-rank approximation</a:t>
            </a:r>
            <a:endParaRPr lang="en-US" dirty="0">
              <a:solidFill>
                <a:srgbClr val="030028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106248" y="1268760"/>
            <a:ext cx="2169608" cy="1931326"/>
            <a:chOff x="3779912" y="908720"/>
            <a:chExt cx="2169608" cy="1931326"/>
          </a:xfrm>
        </p:grpSpPr>
        <p:grpSp>
          <p:nvGrpSpPr>
            <p:cNvPr id="53" name="Group 52"/>
            <p:cNvGrpSpPr/>
            <p:nvPr/>
          </p:nvGrpSpPr>
          <p:grpSpPr>
            <a:xfrm>
              <a:off x="3779912" y="908720"/>
              <a:ext cx="2169608" cy="1931326"/>
              <a:chOff x="985672" y="2506274"/>
              <a:chExt cx="2169608" cy="1931326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985672" y="305330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627096" y="4209000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>
                <a:stCxn id="56" idx="6"/>
                <a:endCxn id="59" idx="1"/>
              </p:cNvCxnSpPr>
              <p:nvPr/>
            </p:nvCxnSpPr>
            <p:spPr>
              <a:xfrm>
                <a:off x="1214272" y="3167600"/>
                <a:ext cx="1745886" cy="803556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926680" y="3937678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rgbClr val="FF66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/>
              <p:cNvCxnSpPr>
                <a:stCxn id="56" idx="4"/>
                <a:endCxn id="57" idx="1"/>
              </p:cNvCxnSpPr>
              <p:nvPr/>
            </p:nvCxnSpPr>
            <p:spPr>
              <a:xfrm>
                <a:off x="1099972" y="3281900"/>
                <a:ext cx="560602" cy="960578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>
              <a:xfrm>
                <a:off x="2849620" y="2806452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1525348" y="2506274"/>
                <a:ext cx="228600" cy="228600"/>
              </a:xfrm>
              <a:prstGeom prst="ellipse">
                <a:avLst/>
              </a:prstGeom>
              <a:solidFill>
                <a:srgbClr val="02093F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>
                <a:stCxn id="62" idx="6"/>
                <a:endCxn id="61" idx="1"/>
              </p:cNvCxnSpPr>
              <p:nvPr/>
            </p:nvCxnSpPr>
            <p:spPr>
              <a:xfrm>
                <a:off x="1753948" y="2620574"/>
                <a:ext cx="1129150" cy="21935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56" idx="7"/>
                <a:endCxn id="62" idx="3"/>
              </p:cNvCxnSpPr>
              <p:nvPr/>
            </p:nvCxnSpPr>
            <p:spPr>
              <a:xfrm flipV="1">
                <a:off x="1180794" y="2701396"/>
                <a:ext cx="378032" cy="385382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9" idx="0"/>
                <a:endCxn id="61" idx="4"/>
              </p:cNvCxnSpPr>
              <p:nvPr/>
            </p:nvCxnSpPr>
            <p:spPr>
              <a:xfrm flipH="1" flipV="1">
                <a:off x="2963920" y="3035052"/>
                <a:ext cx="77060" cy="902626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56" idx="7"/>
                <a:endCxn id="61" idx="2"/>
              </p:cNvCxnSpPr>
              <p:nvPr/>
            </p:nvCxnSpPr>
            <p:spPr>
              <a:xfrm flipV="1">
                <a:off x="1180794" y="2920752"/>
                <a:ext cx="1668826" cy="166026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1236804" y="2708920"/>
                <a:ext cx="270228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2093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Helvetica Neue Light"/>
                    <a:cs typeface="Helvetica Neue Light"/>
                  </a:rPr>
                  <a:t>1</a:t>
                </a:r>
                <a:endParaRPr lang="en-US" sz="1200" dirty="0"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270210" y="2529453"/>
                <a:ext cx="270228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2093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Helvetica Neue Light"/>
                    <a:cs typeface="Helvetica Neue Light"/>
                  </a:rPr>
                  <a:t>1</a:t>
                </a:r>
                <a:endParaRPr lang="en-US" sz="1200" dirty="0"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936387" y="2863969"/>
                <a:ext cx="270228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2093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Helvetica Neue Light"/>
                    <a:cs typeface="Helvetica Neue Light"/>
                  </a:rPr>
                  <a:t>1</a:t>
                </a:r>
                <a:endParaRPr lang="en-US" sz="1200" dirty="0"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255120" y="3626502"/>
                <a:ext cx="270228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2093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Helvetica Neue Light"/>
                    <a:cs typeface="Helvetica Neue Light"/>
                  </a:rPr>
                  <a:t>1</a:t>
                </a:r>
                <a:endParaRPr lang="en-US" sz="1200" dirty="0"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883098" y="3257700"/>
                <a:ext cx="270228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2093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Helvetica Neue Light"/>
                    <a:cs typeface="Helvetica Neue Light"/>
                  </a:rPr>
                  <a:t>1</a:t>
                </a:r>
                <a:endParaRPr lang="en-US" sz="1200" dirty="0">
                  <a:latin typeface="Helvetica Neue Light"/>
                  <a:cs typeface="Helvetica Neue Light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65792" y="3525419"/>
                <a:ext cx="270228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2093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Helvetica Neue Light"/>
                    <a:cs typeface="Helvetica Neue Light"/>
                  </a:rPr>
                  <a:t>1</a:t>
                </a:r>
                <a:endParaRPr lang="en-US" sz="1200" dirty="0">
                  <a:latin typeface="Helvetica Neue Light"/>
                  <a:cs typeface="Helvetica Neue Light"/>
                </a:endParaRPr>
              </a:p>
            </p:txBody>
          </p:sp>
        </p:grpSp>
        <p:cxnSp>
          <p:nvCxnSpPr>
            <p:cNvPr id="54" name="Straight Connector 53"/>
            <p:cNvCxnSpPr>
              <a:stCxn id="57" idx="6"/>
              <a:endCxn id="59" idx="2"/>
            </p:cNvCxnSpPr>
            <p:nvPr/>
          </p:nvCxnSpPr>
          <p:spPr>
            <a:xfrm flipV="1">
              <a:off x="4649936" y="2454424"/>
              <a:ext cx="1070984" cy="271322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4949844" y="2420888"/>
              <a:ext cx="27022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38369" y="3861048"/>
            <a:ext cx="2295997" cy="2797279"/>
            <a:chOff x="1038369" y="3861048"/>
            <a:chExt cx="2295997" cy="2797279"/>
          </a:xfrm>
        </p:grpSpPr>
        <p:grpSp>
          <p:nvGrpSpPr>
            <p:cNvPr id="82" name="Group 81"/>
            <p:cNvGrpSpPr/>
            <p:nvPr/>
          </p:nvGrpSpPr>
          <p:grpSpPr>
            <a:xfrm>
              <a:off x="1038369" y="4365104"/>
              <a:ext cx="2295997" cy="1931326"/>
              <a:chOff x="3779912" y="908720"/>
              <a:chExt cx="2295997" cy="1931326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3779912" y="908720"/>
                <a:ext cx="2295997" cy="1931326"/>
                <a:chOff x="985672" y="2506274"/>
                <a:chExt cx="2295997" cy="1931326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985672" y="3053300"/>
                  <a:ext cx="228600" cy="228600"/>
                </a:xfrm>
                <a:prstGeom prst="ellipse">
                  <a:avLst/>
                </a:prstGeom>
                <a:solidFill>
                  <a:srgbClr val="02093F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1627096" y="4209000"/>
                  <a:ext cx="228600" cy="228600"/>
                </a:xfrm>
                <a:prstGeom prst="ellipse">
                  <a:avLst/>
                </a:prstGeom>
                <a:solidFill>
                  <a:srgbClr val="02093F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/>
                <p:cNvCxnSpPr>
                  <a:stCxn id="86" idx="6"/>
                  <a:endCxn id="89" idx="1"/>
                </p:cNvCxnSpPr>
                <p:nvPr/>
              </p:nvCxnSpPr>
              <p:spPr>
                <a:xfrm>
                  <a:off x="1214272" y="3167600"/>
                  <a:ext cx="1745886" cy="803556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Oval 88"/>
                <p:cNvSpPr/>
                <p:nvPr/>
              </p:nvSpPr>
              <p:spPr>
                <a:xfrm>
                  <a:off x="2926680" y="3937678"/>
                  <a:ext cx="228600" cy="228600"/>
                </a:xfrm>
                <a:prstGeom prst="ellipse">
                  <a:avLst/>
                </a:prstGeom>
                <a:solidFill>
                  <a:srgbClr val="02093F"/>
                </a:solidFill>
                <a:ln>
                  <a:solidFill>
                    <a:srgbClr val="FF66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0" name="Straight Connector 89"/>
                <p:cNvCxnSpPr>
                  <a:stCxn id="86" idx="4"/>
                  <a:endCxn id="87" idx="1"/>
                </p:cNvCxnSpPr>
                <p:nvPr/>
              </p:nvCxnSpPr>
              <p:spPr>
                <a:xfrm>
                  <a:off x="1099972" y="3281900"/>
                  <a:ext cx="560602" cy="960578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Oval 90"/>
                <p:cNvSpPr/>
                <p:nvPr/>
              </p:nvSpPr>
              <p:spPr>
                <a:xfrm>
                  <a:off x="2849620" y="2806452"/>
                  <a:ext cx="228600" cy="228600"/>
                </a:xfrm>
                <a:prstGeom prst="ellipse">
                  <a:avLst/>
                </a:prstGeom>
                <a:solidFill>
                  <a:srgbClr val="02093F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1525348" y="2506274"/>
                  <a:ext cx="228600" cy="228600"/>
                </a:xfrm>
                <a:prstGeom prst="ellipse">
                  <a:avLst/>
                </a:prstGeom>
                <a:solidFill>
                  <a:srgbClr val="02093F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/>
                <p:cNvCxnSpPr>
                  <a:stCxn id="92" idx="6"/>
                  <a:endCxn id="91" idx="1"/>
                </p:cNvCxnSpPr>
                <p:nvPr/>
              </p:nvCxnSpPr>
              <p:spPr>
                <a:xfrm>
                  <a:off x="1753948" y="2620574"/>
                  <a:ext cx="1129150" cy="219356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86" idx="7"/>
                  <a:endCxn id="92" idx="3"/>
                </p:cNvCxnSpPr>
                <p:nvPr/>
              </p:nvCxnSpPr>
              <p:spPr>
                <a:xfrm flipV="1">
                  <a:off x="1180794" y="2701396"/>
                  <a:ext cx="378032" cy="385382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>
                  <a:stCxn id="89" idx="0"/>
                  <a:endCxn id="91" idx="4"/>
                </p:cNvCxnSpPr>
                <p:nvPr/>
              </p:nvCxnSpPr>
              <p:spPr>
                <a:xfrm flipH="1" flipV="1">
                  <a:off x="2963920" y="3035052"/>
                  <a:ext cx="77060" cy="902626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86" idx="7"/>
                  <a:endCxn id="91" idx="2"/>
                </p:cNvCxnSpPr>
                <p:nvPr/>
              </p:nvCxnSpPr>
              <p:spPr>
                <a:xfrm flipV="1">
                  <a:off x="1180794" y="2920752"/>
                  <a:ext cx="1668826" cy="166026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/>
                <p:cNvSpPr txBox="1"/>
                <p:nvPr/>
              </p:nvSpPr>
              <p:spPr>
                <a:xfrm>
                  <a:off x="1067048" y="2708920"/>
                  <a:ext cx="398571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2093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Helvetica Neue Light"/>
                      <a:cs typeface="Helvetica Neue Light"/>
                    </a:rPr>
                    <a:t>1.1</a:t>
                  </a:r>
                  <a:endParaRPr lang="en-US" sz="1200" dirty="0"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2270210" y="2529453"/>
                  <a:ext cx="325730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2093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Helvetica Neue Light"/>
                      <a:cs typeface="Helvetica Neue Light"/>
                    </a:rPr>
                    <a:t>.8</a:t>
                  </a:r>
                  <a:endParaRPr lang="en-US" sz="1200" dirty="0"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1936387" y="2863969"/>
                  <a:ext cx="313009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2093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Helvetica Neue Light"/>
                      <a:cs typeface="Helvetica Neue Light"/>
                    </a:rPr>
                    <a:t>.9</a:t>
                  </a:r>
                  <a:endParaRPr lang="en-US" sz="1200" dirty="0"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1067048" y="3514386"/>
                  <a:ext cx="398571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2093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Helvetica Neue Light"/>
                      <a:cs typeface="Helvetica Neue Light"/>
                    </a:rPr>
                    <a:t>1.1</a:t>
                  </a:r>
                  <a:endParaRPr lang="en-US" sz="1200" dirty="0"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2883098" y="3257700"/>
                  <a:ext cx="398571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2093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Helvetica Neue Light"/>
                      <a:cs typeface="Helvetica Neue Light"/>
                    </a:rPr>
                    <a:t>1.2</a:t>
                  </a:r>
                  <a:endParaRPr lang="en-US" sz="1200" dirty="0">
                    <a:latin typeface="Helvetica Neue Light"/>
                    <a:cs typeface="Helvetica Neue Light"/>
                  </a:endParaRPr>
                </a:p>
              </p:txBody>
            </p:sp>
            <p:sp>
              <p:nvSpPr>
                <p:cNvPr id="105" name="TextBox 104"/>
                <p:cNvSpPr txBox="1"/>
                <p:nvPr/>
              </p:nvSpPr>
              <p:spPr>
                <a:xfrm>
                  <a:off x="2065792" y="3525419"/>
                  <a:ext cx="313009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2093F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>
                      <a:latin typeface="Helvetica Neue Light"/>
                      <a:cs typeface="Helvetica Neue Light"/>
                    </a:rPr>
                    <a:t>.9</a:t>
                  </a:r>
                  <a:endParaRPr lang="en-US" sz="1200" dirty="0">
                    <a:latin typeface="Helvetica Neue Light"/>
                    <a:cs typeface="Helvetica Neue Light"/>
                  </a:endParaRPr>
                </a:p>
              </p:txBody>
            </p:sp>
          </p:grpSp>
          <p:cxnSp>
            <p:nvCxnSpPr>
              <p:cNvPr id="84" name="Straight Connector 83"/>
              <p:cNvCxnSpPr>
                <a:stCxn id="87" idx="6"/>
                <a:endCxn id="89" idx="2"/>
              </p:cNvCxnSpPr>
              <p:nvPr/>
            </p:nvCxnSpPr>
            <p:spPr>
              <a:xfrm flipV="1">
                <a:off x="4649936" y="2454424"/>
                <a:ext cx="1070984" cy="271322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4949844" y="2420888"/>
                <a:ext cx="325730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2093F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latin typeface="Helvetica Neue Light"/>
                    <a:cs typeface="Helvetica Neue Light"/>
                  </a:rPr>
                  <a:t>.8</a:t>
                </a:r>
                <a:endParaRPr lang="en-US" sz="1200" dirty="0">
                  <a:latin typeface="Helvetica Neue Light"/>
                  <a:cs typeface="Helvetica Neue Light"/>
                </a:endParaRPr>
              </a:p>
            </p:txBody>
          </p:sp>
        </p:grpSp>
        <p:cxnSp>
          <p:nvCxnSpPr>
            <p:cNvPr id="106" name="Straight Connector 105"/>
            <p:cNvCxnSpPr>
              <a:stCxn id="87" idx="0"/>
              <a:endCxn id="92" idx="4"/>
            </p:cNvCxnSpPr>
            <p:nvPr/>
          </p:nvCxnSpPr>
          <p:spPr>
            <a:xfrm flipH="1" flipV="1">
              <a:off x="1692345" y="4593704"/>
              <a:ext cx="101748" cy="1474126"/>
            </a:xfrm>
            <a:prstGeom prst="line">
              <a:avLst/>
            </a:prstGeom>
            <a:ln>
              <a:solidFill>
                <a:srgbClr val="5CC89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1623801" y="5517232"/>
              <a:ext cx="325730" cy="276999"/>
            </a:xfrm>
            <a:prstGeom prst="rect">
              <a:avLst/>
            </a:prstGeom>
            <a:solidFill>
              <a:srgbClr val="F94677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.3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cxnSp>
          <p:nvCxnSpPr>
            <p:cNvPr id="42" name="Curved Connector 41"/>
            <p:cNvCxnSpPr>
              <a:stCxn id="87" idx="5"/>
              <a:endCxn id="87" idx="3"/>
            </p:cNvCxnSpPr>
            <p:nvPr/>
          </p:nvCxnSpPr>
          <p:spPr>
            <a:xfrm rot="5400000">
              <a:off x="1794093" y="6182130"/>
              <a:ext cx="12700" cy="161644"/>
            </a:xfrm>
            <a:prstGeom prst="curvedConnector3">
              <a:avLst>
                <a:gd name="adj1" fmla="val 2063606"/>
              </a:avLst>
            </a:prstGeom>
            <a:ln>
              <a:solidFill>
                <a:srgbClr val="5CC89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107"/>
            <p:cNvCxnSpPr>
              <a:stCxn id="92" idx="1"/>
              <a:endCxn id="92" idx="7"/>
            </p:cNvCxnSpPr>
            <p:nvPr/>
          </p:nvCxnSpPr>
          <p:spPr>
            <a:xfrm rot="5400000" flipH="1" flipV="1">
              <a:off x="1692345" y="4317760"/>
              <a:ext cx="12700" cy="161644"/>
            </a:xfrm>
            <a:prstGeom prst="curvedConnector3">
              <a:avLst>
                <a:gd name="adj1" fmla="val 2063606"/>
              </a:avLst>
            </a:prstGeom>
            <a:ln>
              <a:solidFill>
                <a:srgbClr val="5CC89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1551793" y="3861048"/>
              <a:ext cx="369947" cy="276999"/>
            </a:xfrm>
            <a:prstGeom prst="rect">
              <a:avLst/>
            </a:prstGeom>
            <a:solidFill>
              <a:srgbClr val="F94677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-.1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897797" y="6381328"/>
              <a:ext cx="369947" cy="276999"/>
            </a:xfrm>
            <a:prstGeom prst="rect">
              <a:avLst/>
            </a:prstGeom>
            <a:solidFill>
              <a:srgbClr val="F94677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-.1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</p:grpSp>
      <p:sp>
        <p:nvSpPr>
          <p:cNvPr id="3" name="Down Arrow 2"/>
          <p:cNvSpPr/>
          <p:nvPr/>
        </p:nvSpPr>
        <p:spPr>
          <a:xfrm>
            <a:off x="4183980" y="3001540"/>
            <a:ext cx="3353808" cy="1363564"/>
          </a:xfrm>
          <a:prstGeom prst="downArrow">
            <a:avLst/>
          </a:prstGeom>
          <a:solidFill>
            <a:srgbClr val="3736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  <a:latin typeface="Helvetica Neue Light"/>
                <a:cs typeface="Helvetica Neue Light"/>
              </a:rPr>
              <a:t>Rank-3 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approximation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980" y="1420846"/>
            <a:ext cx="2908300" cy="13335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50" y="4667250"/>
            <a:ext cx="2908300" cy="1333500"/>
          </a:xfrm>
          <a:prstGeom prst="rect">
            <a:avLst/>
          </a:prstGeom>
        </p:spPr>
      </p:pic>
      <p:sp>
        <p:nvSpPr>
          <p:cNvPr id="68" name="Title 1"/>
          <p:cNvSpPr txBox="1">
            <a:spLocks/>
          </p:cNvSpPr>
          <p:nvPr/>
        </p:nvSpPr>
        <p:spPr>
          <a:xfrm>
            <a:off x="4184650" y="2901211"/>
            <a:ext cx="3353808" cy="1716915"/>
          </a:xfrm>
          <a:prstGeom prst="rect">
            <a:avLst/>
          </a:prstGeom>
          <a:solidFill>
            <a:srgbClr val="37365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So…</a:t>
            </a:r>
          </a:p>
          <a:p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Low-rank graph is “close” to original…</a:t>
            </a:r>
          </a:p>
          <a:p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Is this useful?</a:t>
            </a:r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211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 descr="latex-image-1.pdf"/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272" y="1812859"/>
            <a:ext cx="2743200" cy="1950720"/>
          </a:xfrm>
          <a:prstGeom prst="rect">
            <a:avLst/>
          </a:prstGeom>
        </p:spPr>
      </p:pic>
      <p:pic>
        <p:nvPicPr>
          <p:cNvPr id="137" name="Picture 136" descr="latex-image-1.pdf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03" y="1922537"/>
            <a:ext cx="1767840" cy="158496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30028"/>
                </a:solidFill>
                <a:latin typeface="Helvetica Neue Light"/>
                <a:cs typeface="Helvetica Neue Light"/>
              </a:rPr>
              <a:t>Low-rank </a:t>
            </a:r>
            <a:r>
              <a:rPr lang="en-US" dirty="0" err="1" smtClean="0">
                <a:solidFill>
                  <a:srgbClr val="030028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solidFill>
                  <a:srgbClr val="030028"/>
                </a:solidFill>
                <a:latin typeface="Helvetica Neue Light"/>
                <a:cs typeface="Helvetica Neue Light"/>
              </a:rPr>
              <a:t> Framework</a:t>
            </a:r>
            <a:endParaRPr lang="en-US" dirty="0">
              <a:solidFill>
                <a:srgbClr val="030028"/>
              </a:solidFill>
              <a:latin typeface="Helvetica Neue Light"/>
              <a:cs typeface="Helvetica Neue Light"/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3779912" y="2011887"/>
            <a:ext cx="1944216" cy="1630230"/>
          </a:xfrm>
          <a:prstGeom prst="rightArrow">
            <a:avLst/>
          </a:prstGeom>
          <a:solidFill>
            <a:srgbClr val="02093F">
              <a:alpha val="63000"/>
            </a:srgbClr>
          </a:solidFill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Low rank approximation</a:t>
            </a:r>
          </a:p>
          <a:p>
            <a:pPr algn="ctr">
              <a:defRPr/>
            </a:pPr>
            <a:r>
              <a:rPr lang="en-US" sz="1600" dirty="0">
                <a:solidFill>
                  <a:srgbClr val="FFFFFF"/>
                </a:solidFill>
                <a:latin typeface="Helvetica Neue Light"/>
                <a:cs typeface="Helvetica Neue Light"/>
              </a:rPr>
              <a:t>v</a:t>
            </a:r>
            <a:r>
              <a:rPr lang="en-US" sz="16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ia SVD</a:t>
            </a:r>
            <a:endParaRPr lang="en-US" sz="16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755576" y="2011887"/>
            <a:ext cx="2169608" cy="1931326"/>
            <a:chOff x="985672" y="2506274"/>
            <a:chExt cx="2169608" cy="1931326"/>
          </a:xfrm>
        </p:grpSpPr>
        <p:sp>
          <p:nvSpPr>
            <p:cNvPr id="15" name="Oval 14"/>
            <p:cNvSpPr/>
            <p:nvPr/>
          </p:nvSpPr>
          <p:spPr>
            <a:xfrm>
              <a:off x="2135096" y="32819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985672" y="30533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627096" y="42090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18" idx="6"/>
              <a:endCxn id="15" idx="2"/>
            </p:cNvCxnSpPr>
            <p:nvPr/>
          </p:nvCxnSpPr>
          <p:spPr>
            <a:xfrm>
              <a:off x="1214272" y="3167600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2926680" y="39376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stCxn id="18" idx="4"/>
              <a:endCxn id="20" idx="1"/>
            </p:cNvCxnSpPr>
            <p:nvPr/>
          </p:nvCxnSpPr>
          <p:spPr>
            <a:xfrm>
              <a:off x="1099972" y="3281900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2849620" y="280645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525348" y="250627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6"/>
              <a:endCxn id="28" idx="1"/>
            </p:cNvCxnSpPr>
            <p:nvPr/>
          </p:nvCxnSpPr>
          <p:spPr>
            <a:xfrm>
              <a:off x="1753948" y="2620574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7"/>
              <a:endCxn id="29" idx="3"/>
            </p:cNvCxnSpPr>
            <p:nvPr/>
          </p:nvCxnSpPr>
          <p:spPr>
            <a:xfrm flipV="1">
              <a:off x="1180794" y="2701396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5" idx="0"/>
              <a:endCxn id="28" idx="4"/>
            </p:cNvCxnSpPr>
            <p:nvPr/>
          </p:nvCxnSpPr>
          <p:spPr>
            <a:xfrm flipH="1" flipV="1">
              <a:off x="2963920" y="3035052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5" idx="1"/>
              <a:endCxn id="15" idx="5"/>
            </p:cNvCxnSpPr>
            <p:nvPr/>
          </p:nvCxnSpPr>
          <p:spPr>
            <a:xfrm flipH="1" flipV="1">
              <a:off x="2330218" y="3477022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8" idx="7"/>
              <a:endCxn id="28" idx="2"/>
            </p:cNvCxnSpPr>
            <p:nvPr/>
          </p:nvCxnSpPr>
          <p:spPr>
            <a:xfrm flipV="1">
              <a:off x="1180794" y="2920752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1236804" y="2708920"/>
              <a:ext cx="27022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270210" y="2529453"/>
              <a:ext cx="27022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936387" y="2863969"/>
              <a:ext cx="27022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255120" y="3626502"/>
              <a:ext cx="27022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532866" y="3558666"/>
              <a:ext cx="27022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883098" y="3257700"/>
              <a:ext cx="27022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537706" y="3158434"/>
              <a:ext cx="27022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204968" y="1939391"/>
            <a:ext cx="2318765" cy="1931326"/>
            <a:chOff x="6050136" y="2433778"/>
            <a:chExt cx="2318765" cy="1931326"/>
          </a:xfrm>
        </p:grpSpPr>
        <p:sp>
          <p:nvSpPr>
            <p:cNvPr id="102" name="Oval 101"/>
            <p:cNvSpPr/>
            <p:nvPr/>
          </p:nvSpPr>
          <p:spPr>
            <a:xfrm>
              <a:off x="7199560" y="32094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6050136" y="29808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6691560" y="41365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>
              <a:stCxn id="103" idx="6"/>
              <a:endCxn id="102" idx="2"/>
            </p:cNvCxnSpPr>
            <p:nvPr/>
          </p:nvCxnSpPr>
          <p:spPr>
            <a:xfrm>
              <a:off x="6278736" y="3095104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7991144" y="386518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3" idx="4"/>
              <a:endCxn id="104" idx="1"/>
            </p:cNvCxnSpPr>
            <p:nvPr/>
          </p:nvCxnSpPr>
          <p:spPr>
            <a:xfrm>
              <a:off x="6164436" y="3209404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>
              <a:off x="7914084" y="2733956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589812" y="24337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/>
            <p:cNvCxnSpPr>
              <a:stCxn id="109" idx="6"/>
              <a:endCxn id="108" idx="1"/>
            </p:cNvCxnSpPr>
            <p:nvPr/>
          </p:nvCxnSpPr>
          <p:spPr>
            <a:xfrm>
              <a:off x="6818412" y="2548078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3" idx="7"/>
              <a:endCxn id="109" idx="3"/>
            </p:cNvCxnSpPr>
            <p:nvPr/>
          </p:nvCxnSpPr>
          <p:spPr>
            <a:xfrm flipV="1">
              <a:off x="6245258" y="2628900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6" idx="0"/>
              <a:endCxn id="108" idx="4"/>
            </p:cNvCxnSpPr>
            <p:nvPr/>
          </p:nvCxnSpPr>
          <p:spPr>
            <a:xfrm flipH="1" flipV="1">
              <a:off x="8028384" y="2962556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6" idx="1"/>
              <a:endCxn id="102" idx="5"/>
            </p:cNvCxnSpPr>
            <p:nvPr/>
          </p:nvCxnSpPr>
          <p:spPr>
            <a:xfrm flipH="1" flipV="1">
              <a:off x="7394682" y="3404526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3" idx="7"/>
              <a:endCxn id="108" idx="2"/>
            </p:cNvCxnSpPr>
            <p:nvPr/>
          </p:nvCxnSpPr>
          <p:spPr>
            <a:xfrm flipV="1">
              <a:off x="6245258" y="2848256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6189653" y="2636424"/>
              <a:ext cx="39857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1.1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334674" y="2456957"/>
              <a:ext cx="39857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0.9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000851" y="2791473"/>
              <a:ext cx="39857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1.2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319584" y="3554006"/>
              <a:ext cx="4026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0.7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597330" y="3486170"/>
              <a:ext cx="4026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1.4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970330" y="3092929"/>
              <a:ext cx="398571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0.6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602170" y="3085938"/>
              <a:ext cx="41549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Helvetica Neue Light"/>
                  <a:cs typeface="Helvetica Neue Light"/>
                </a:rPr>
                <a:t>1.3</a:t>
              </a:r>
              <a:endParaRPr lang="en-US" sz="1200" dirty="0">
                <a:latin typeface="Helvetica Neue Light"/>
                <a:cs typeface="Helvetica Neue Light"/>
              </a:endParaRPr>
            </a:p>
          </p:txBody>
        </p:sp>
        <p:cxnSp>
          <p:nvCxnSpPr>
            <p:cNvPr id="122" name="Straight Connector 121"/>
            <p:cNvCxnSpPr>
              <a:stCxn id="102" idx="4"/>
              <a:endCxn id="104" idx="0"/>
            </p:cNvCxnSpPr>
            <p:nvPr/>
          </p:nvCxnSpPr>
          <p:spPr>
            <a:xfrm flipH="1">
              <a:off x="6805860" y="3438004"/>
              <a:ext cx="508000" cy="698500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06" idx="2"/>
              <a:endCxn id="104" idx="6"/>
            </p:cNvCxnSpPr>
            <p:nvPr/>
          </p:nvCxnSpPr>
          <p:spPr>
            <a:xfrm flipH="1">
              <a:off x="6920160" y="3979482"/>
              <a:ext cx="1070984" cy="271322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8" idx="3"/>
              <a:endCxn id="102" idx="6"/>
            </p:cNvCxnSpPr>
            <p:nvPr/>
          </p:nvCxnSpPr>
          <p:spPr>
            <a:xfrm flipH="1">
              <a:off x="7428160" y="2929078"/>
              <a:ext cx="519402" cy="394626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7266205" y="4027778"/>
              <a:ext cx="466794" cy="276999"/>
            </a:xfrm>
            <a:prstGeom prst="rect">
              <a:avLst/>
            </a:prstGeom>
            <a:solidFill>
              <a:srgbClr val="CA275B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-0.3</a:t>
              </a:r>
              <a:endParaRPr lang="en-US" sz="1200" dirty="0">
                <a:solidFill>
                  <a:schemeClr val="bg1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6867634" y="3660679"/>
              <a:ext cx="455508" cy="276999"/>
            </a:xfrm>
            <a:prstGeom prst="rect">
              <a:avLst/>
            </a:prstGeom>
            <a:solidFill>
              <a:srgbClr val="CA275B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-0.2</a:t>
              </a:r>
              <a:endParaRPr lang="en-US" sz="1200" dirty="0">
                <a:solidFill>
                  <a:schemeClr val="bg1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465490" y="2988101"/>
              <a:ext cx="398571" cy="276999"/>
            </a:xfrm>
            <a:prstGeom prst="rect">
              <a:avLst/>
            </a:prstGeom>
            <a:solidFill>
              <a:srgbClr val="CA275B"/>
            </a:solidFill>
            <a:ln>
              <a:solidFill>
                <a:srgbClr val="02093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0.1</a:t>
              </a:r>
              <a:endParaRPr lang="en-US" sz="1200" dirty="0">
                <a:solidFill>
                  <a:schemeClr val="bg1"/>
                </a:solidFill>
                <a:latin typeface="Helvetica Neue Light"/>
                <a:cs typeface="Helvetica Neue Light"/>
              </a:endParaRP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945977" y="4233862"/>
            <a:ext cx="2378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latin typeface="Helvetica Neue Light"/>
                <a:cs typeface="Helvetica Neue Light"/>
              </a:rPr>
              <a:t> on a graph  </a:t>
            </a:r>
          </a:p>
          <a:p>
            <a:r>
              <a:rPr lang="en-US" dirty="0" smtClean="0">
                <a:latin typeface="Helvetica Neue Light"/>
                <a:cs typeface="Helvetica Neue Light"/>
              </a:rPr>
              <a:t>- Hard to solve</a:t>
            </a:r>
          </a:p>
          <a:p>
            <a:r>
              <a:rPr lang="en-US" dirty="0" smtClean="0">
                <a:latin typeface="Helvetica Neue Light"/>
                <a:cs typeface="Helvetica Neue Light"/>
              </a:rPr>
              <a:t>- Hard to approximate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686798" y="4230951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latin typeface="Helvetica Neue Light"/>
                <a:cs typeface="Helvetica Neue Light"/>
              </a:rPr>
              <a:t> on constant rank graph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Helvetica Neue Light"/>
                <a:cs typeface="Helvetica Neue Light"/>
              </a:rPr>
              <a:t>Nearly-linear time solvable (!)</a:t>
            </a:r>
          </a:p>
        </p:txBody>
      </p:sp>
      <p:sp>
        <p:nvSpPr>
          <p:cNvPr id="139" name="Title 1"/>
          <p:cNvSpPr txBox="1">
            <a:spLocks/>
          </p:cNvSpPr>
          <p:nvPr/>
        </p:nvSpPr>
        <p:spPr>
          <a:xfrm>
            <a:off x="2727875" y="5908460"/>
            <a:ext cx="4076946" cy="899357"/>
          </a:xfrm>
          <a:prstGeom prst="rect">
            <a:avLst/>
          </a:prstGeom>
          <a:solidFill>
            <a:srgbClr val="010529">
              <a:alpha val="73000"/>
            </a:srgb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Low-rank </a:t>
            </a:r>
            <a:r>
              <a:rPr lang="en-US" sz="23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DkS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related to original via spectral bound</a:t>
            </a:r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437223" y="4206882"/>
            <a:ext cx="3395746" cy="899357"/>
          </a:xfrm>
          <a:prstGeom prst="rect">
            <a:avLst/>
          </a:prstGeom>
          <a:solidFill>
            <a:srgbClr val="37365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Can’t solve </a:t>
            </a:r>
            <a:r>
              <a:rPr lang="en-US" sz="23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DkS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(in general)</a:t>
            </a:r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58" name="Title 1"/>
          <p:cNvSpPr txBox="1">
            <a:spLocks/>
          </p:cNvSpPr>
          <p:nvPr/>
        </p:nvSpPr>
        <p:spPr>
          <a:xfrm>
            <a:off x="5686798" y="4206882"/>
            <a:ext cx="3395746" cy="899357"/>
          </a:xfrm>
          <a:prstGeom prst="rect">
            <a:avLst/>
          </a:prstGeom>
          <a:solidFill>
            <a:srgbClr val="CA275B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DkS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much easier on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low-rank graphs!</a:t>
            </a:r>
          </a:p>
        </p:txBody>
      </p:sp>
    </p:spTree>
    <p:extLst>
      <p:ext uri="{BB962C8B-B14F-4D97-AF65-F5344CB8AC3E}">
        <p14:creationId xmlns:p14="http://schemas.microsoft.com/office/powerpoint/2010/main" val="3750619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34" grpId="0"/>
      <p:bldP spid="135" grpId="0"/>
      <p:bldP spid="139" grpId="0" animBg="1"/>
      <p:bldP spid="57" grpId="0" animBg="1"/>
      <p:bldP spid="5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67544" y="1916832"/>
            <a:ext cx="8229600" cy="1143000"/>
          </a:xfrm>
        </p:spPr>
        <p:txBody>
          <a:bodyPr/>
          <a:lstStyle/>
          <a:p>
            <a:r>
              <a:rPr lang="en-US" sz="7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Is “low-rank”  a good assumption?</a:t>
            </a:r>
            <a:endParaRPr lang="en-US" sz="73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99825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/>
          </p:cNvSpPr>
          <p:nvPr/>
        </p:nvSpPr>
        <p:spPr>
          <a:xfrm>
            <a:off x="2727875" y="5908460"/>
            <a:ext cx="4076946" cy="899357"/>
          </a:xfrm>
          <a:prstGeom prst="rect">
            <a:avLst/>
          </a:prstGeom>
          <a:solidFill>
            <a:srgbClr val="010529">
              <a:alpha val="73000"/>
            </a:srgb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Low-rank sparse PC is related to original sparse PC</a:t>
            </a:r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506496" y="5908460"/>
            <a:ext cx="6043246" cy="929639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613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Real world is </a:t>
            </a:r>
            <a:r>
              <a:rPr lang="en-US" sz="35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not Low Rank</a:t>
            </a:r>
            <a:endParaRPr lang="en-US" sz="3500" i="1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58" name="Title 18"/>
          <p:cNvSpPr txBox="1">
            <a:spLocks/>
          </p:cNvSpPr>
          <p:nvPr/>
        </p:nvSpPr>
        <p:spPr>
          <a:xfrm>
            <a:off x="152400" y="-27384"/>
            <a:ext cx="9144000" cy="1143000"/>
          </a:xfrm>
          <a:prstGeom prst="rect">
            <a:avLst/>
          </a:prstGeom>
        </p:spPr>
        <p:txBody>
          <a:bodyPr vert="horz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cs typeface="Helvetica Neue Light"/>
              </a:rPr>
              <a:t>Is Real World Low-rank?</a:t>
            </a:r>
            <a:endParaRPr lang="en-US" dirty="0">
              <a:solidFill>
                <a:srgbClr val="FFFFFF"/>
              </a:solidFill>
              <a:cs typeface="Helvetica Neue Light"/>
            </a:endParaRPr>
          </a:p>
        </p:txBody>
      </p:sp>
      <p:pic>
        <p:nvPicPr>
          <p:cNvPr id="60" name="Picture 59" descr="mona_lisa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" t="2881" r="57395" b="2364"/>
          <a:stretch/>
        </p:blipFill>
        <p:spPr>
          <a:xfrm>
            <a:off x="1227287" y="1115616"/>
            <a:ext cx="2925509" cy="4434994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4139950" y="1115616"/>
            <a:ext cx="1045827" cy="45726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9624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/>
          </p:cNvSpPr>
          <p:nvPr/>
        </p:nvSpPr>
        <p:spPr>
          <a:xfrm>
            <a:off x="2727875" y="5908460"/>
            <a:ext cx="4076946" cy="899357"/>
          </a:xfrm>
          <a:prstGeom prst="rect">
            <a:avLst/>
          </a:prstGeom>
          <a:solidFill>
            <a:srgbClr val="010529">
              <a:alpha val="73000"/>
            </a:srgb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Low-rank sparse PC is related to original sparse PC</a:t>
            </a:r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506496" y="5908460"/>
            <a:ext cx="6043246" cy="929639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613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Real world is </a:t>
            </a:r>
            <a:r>
              <a:rPr lang="en-US" sz="35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nearly Low Rank!</a:t>
            </a:r>
            <a:endParaRPr lang="en-US" sz="3500" i="1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88092" y="5688250"/>
            <a:ext cx="28803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Rank-7 Mona Lisa</a:t>
            </a:r>
            <a:endParaRPr lang="en-US" sz="25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4" name="Picture 3" descr="mona_lisa.jp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" t="2881" r="1543" b="2364"/>
          <a:stretch/>
        </p:blipFill>
        <p:spPr>
          <a:xfrm>
            <a:off x="1227287" y="1115616"/>
            <a:ext cx="6907056" cy="4434994"/>
          </a:xfrm>
          <a:prstGeom prst="rect">
            <a:avLst/>
          </a:prstGeom>
        </p:spPr>
      </p:pic>
      <p:sp>
        <p:nvSpPr>
          <p:cNvPr id="66" name="Title 18"/>
          <p:cNvSpPr txBox="1">
            <a:spLocks/>
          </p:cNvSpPr>
          <p:nvPr/>
        </p:nvSpPr>
        <p:spPr>
          <a:xfrm>
            <a:off x="152400" y="-27384"/>
            <a:ext cx="9144000" cy="1143000"/>
          </a:xfrm>
          <a:prstGeom prst="rect">
            <a:avLst/>
          </a:prstGeom>
        </p:spPr>
        <p:txBody>
          <a:bodyPr vert="horz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cs typeface="Helvetica Neue Light"/>
              </a:rPr>
              <a:t>Is Real World Low-rank?</a:t>
            </a:r>
            <a:endParaRPr lang="en-US" dirty="0">
              <a:solidFill>
                <a:srgbClr val="FFFFFF"/>
              </a:solidFill>
              <a:cs typeface="Helvetica Neue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39950" y="1052736"/>
            <a:ext cx="1045827" cy="45726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0850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/>
          </p:cNvSpPr>
          <p:nvPr/>
        </p:nvSpPr>
        <p:spPr>
          <a:xfrm>
            <a:off x="2727875" y="5908460"/>
            <a:ext cx="4076946" cy="899357"/>
          </a:xfrm>
          <a:prstGeom prst="rect">
            <a:avLst/>
          </a:prstGeom>
          <a:solidFill>
            <a:srgbClr val="010529">
              <a:alpha val="73000"/>
            </a:srgb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Low-rank sparse PC is related to original sparse PC</a:t>
            </a:r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506496" y="5908460"/>
            <a:ext cx="6043246" cy="929639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613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dblp</a:t>
            </a:r>
            <a:r>
              <a:rPr lang="en-US" sz="25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network: 2 million connections</a:t>
            </a:r>
          </a:p>
          <a:p>
            <a:pPr algn="ctr" defTabSz="11613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b="1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Power law</a:t>
            </a:r>
            <a:r>
              <a:rPr lang="en-US" sz="2500" b="1" i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decay ~ </a:t>
            </a:r>
            <a:r>
              <a:rPr lang="en-US" sz="2500" b="1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nearly low rank</a:t>
            </a:r>
            <a:r>
              <a:rPr lang="en-US" sz="2500" b="1" i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graphs</a:t>
            </a:r>
            <a:endParaRPr lang="en-US" sz="2500" i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6" name="Title 18"/>
          <p:cNvSpPr txBox="1">
            <a:spLocks/>
          </p:cNvSpPr>
          <p:nvPr/>
        </p:nvSpPr>
        <p:spPr>
          <a:xfrm>
            <a:off x="-36512" y="-27384"/>
            <a:ext cx="9144000" cy="1143000"/>
          </a:xfrm>
          <a:prstGeom prst="rect">
            <a:avLst/>
          </a:prstGeom>
        </p:spPr>
        <p:txBody>
          <a:bodyPr vert="horz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 Neue Ligh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cs typeface="Helvetica Neue Light"/>
              </a:rPr>
              <a:t>Real Graphs can be nearly low-rank</a:t>
            </a:r>
            <a:endParaRPr lang="en-US" dirty="0">
              <a:solidFill>
                <a:srgbClr val="FFFFFF"/>
              </a:solidFill>
              <a:cs typeface="Helvetica Neue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39950" y="1052736"/>
            <a:ext cx="1045827" cy="45726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pic>
        <p:nvPicPr>
          <p:cNvPr id="5" name="Picture 4" descr="eig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08720"/>
            <a:ext cx="6264696" cy="49266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283208" y="2889683"/>
            <a:ext cx="5457144" cy="899357"/>
          </a:xfrm>
          <a:prstGeom prst="rect">
            <a:avLst/>
          </a:prstGeom>
          <a:solidFill>
            <a:srgbClr val="010529">
              <a:alpha val="73000"/>
            </a:srgb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Hope  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nearly low rank =&gt; tight approximations</a:t>
            </a:r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556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0" y="2420888"/>
            <a:ext cx="9144000" cy="1143000"/>
          </a:xfrm>
          <a:solidFill>
            <a:srgbClr val="000000"/>
          </a:solidFill>
        </p:spPr>
        <p:txBody>
          <a:bodyPr/>
          <a:lstStyle/>
          <a:p>
            <a:r>
              <a:rPr lang="en-US" sz="64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Graph dependent guarantees</a:t>
            </a:r>
            <a:endParaRPr lang="en-US" sz="64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431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Graph Dependent Guarantees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-12094" y="1988840"/>
            <a:ext cx="9156094" cy="1728192"/>
          </a:xfrm>
          <a:prstGeom prst="rect">
            <a:avLst/>
          </a:prstGeom>
          <a:solidFill>
            <a:srgbClr val="010529">
              <a:alpha val="73000"/>
            </a:srgb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3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Thm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1: </a:t>
            </a:r>
          </a:p>
          <a:p>
            <a:pPr algn="l"/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Rank-d algorithm computes in 				a </a:t>
            </a:r>
            <a:r>
              <a:rPr lang="en-US" sz="2300" i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k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-</a:t>
            </a:r>
            <a:r>
              <a:rPr lang="en-US" sz="23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subgraph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with density</a:t>
            </a:r>
          </a:p>
          <a:p>
            <a:pPr algn="l"/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algn="l"/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4016" y="6459433"/>
            <a:ext cx="9324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You pick </a:t>
            </a:r>
            <a:r>
              <a:rPr lang="en-US" sz="2100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d</a:t>
            </a:r>
            <a:r>
              <a:rPr lang="en-US" sz="2100" dirty="0" smtClean="0">
                <a:latin typeface="Helvetica Neue Light"/>
                <a:cs typeface="Helvetica Neue Light"/>
              </a:rPr>
              <a:t>: larger </a:t>
            </a:r>
            <a:r>
              <a:rPr lang="en-US" sz="2100" i="1" dirty="0" smtClean="0">
                <a:latin typeface="Helvetica Neue Light"/>
                <a:cs typeface="Helvetica Neue Light"/>
              </a:rPr>
              <a:t>d</a:t>
            </a:r>
            <a:r>
              <a:rPr lang="en-US" sz="2100" dirty="0" smtClean="0">
                <a:latin typeface="Helvetica Neue Light"/>
                <a:cs typeface="Helvetica Neue Light"/>
              </a:rPr>
              <a:t> =&gt; </a:t>
            </a:r>
            <a:r>
              <a:rPr lang="en-US" sz="21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better</a:t>
            </a:r>
            <a:r>
              <a:rPr lang="en-US" sz="2100" dirty="0" smtClean="0">
                <a:latin typeface="Helvetica Neue Light"/>
                <a:cs typeface="Helvetica Neue Light"/>
              </a:rPr>
              <a:t> approximation, </a:t>
            </a:r>
            <a:r>
              <a:rPr lang="en-US" sz="21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slower</a:t>
            </a:r>
            <a:r>
              <a:rPr lang="en-US" sz="2100" dirty="0" smtClean="0">
                <a:latin typeface="Helvetica Neue Light"/>
                <a:cs typeface="Helvetica Neue Light"/>
              </a:rPr>
              <a:t> execution (usually </a:t>
            </a:r>
            <a:r>
              <a:rPr lang="en-US" sz="2100" i="1" dirty="0" smtClean="0">
                <a:latin typeface="Helvetica Neue Light"/>
                <a:cs typeface="Helvetica Neue Light"/>
              </a:rPr>
              <a:t>d</a:t>
            </a:r>
            <a:r>
              <a:rPr lang="en-US" sz="2100" dirty="0" smtClean="0">
                <a:latin typeface="Helvetica Neue Light"/>
                <a:cs typeface="Helvetica Neue Light"/>
              </a:rPr>
              <a:t> &lt;= 6)</a:t>
            </a:r>
            <a:endParaRPr lang="en-US" sz="2100" dirty="0">
              <a:latin typeface="Helvetica Neue Light"/>
              <a:cs typeface="Helvetica Neue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088448"/>
            <a:ext cx="3875906" cy="274204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48" y="2276872"/>
            <a:ext cx="1520056" cy="496129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27" y="3098800"/>
            <a:ext cx="4565061" cy="40220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178050" y="4286250"/>
            <a:ext cx="5778326" cy="469900"/>
            <a:chOff x="2178050" y="4286250"/>
            <a:chExt cx="5778326" cy="469900"/>
          </a:xfrm>
        </p:grpSpPr>
        <p:sp>
          <p:nvSpPr>
            <p:cNvPr id="12" name="Smiley Face 11"/>
            <p:cNvSpPr/>
            <p:nvPr/>
          </p:nvSpPr>
          <p:spPr>
            <a:xfrm>
              <a:off x="7560332" y="4293096"/>
              <a:ext cx="396044" cy="363239"/>
            </a:xfrm>
            <a:prstGeom prst="smileyFace">
              <a:avLst/>
            </a:prstGeom>
            <a:solidFill>
              <a:srgbClr val="2E99EE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4286250"/>
              <a:ext cx="5016500" cy="4699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178050" y="5013176"/>
            <a:ext cx="5778326" cy="469900"/>
            <a:chOff x="2178050" y="5013176"/>
            <a:chExt cx="5778326" cy="469900"/>
          </a:xfrm>
        </p:grpSpPr>
        <p:sp>
          <p:nvSpPr>
            <p:cNvPr id="18" name="Smiley Face 17"/>
            <p:cNvSpPr/>
            <p:nvPr/>
          </p:nvSpPr>
          <p:spPr>
            <a:xfrm>
              <a:off x="7560332" y="5013176"/>
              <a:ext cx="396044" cy="363239"/>
            </a:xfrm>
            <a:prstGeom prst="smileyFace">
              <a:avLst>
                <a:gd name="adj" fmla="val -4653"/>
              </a:avLst>
            </a:prstGeom>
            <a:solidFill>
              <a:srgbClr val="F98F96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50" y="5013176"/>
              <a:ext cx="52578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960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0" y="2420888"/>
            <a:ext cx="9144000" cy="1143000"/>
          </a:xfrm>
          <a:solidFill>
            <a:srgbClr val="000000"/>
          </a:solidFill>
        </p:spPr>
        <p:txBody>
          <a:bodyPr/>
          <a:lstStyle/>
          <a:p>
            <a:r>
              <a:rPr lang="en-US" sz="7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Dense </a:t>
            </a:r>
            <a:r>
              <a:rPr lang="en-US" sz="73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Subgraphs</a:t>
            </a:r>
            <a:endParaRPr lang="en-US" sz="73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70797">
            <a:off x="6253130" y="28559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7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Graph Dependent Guarantees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-6047" y="4077072"/>
            <a:ext cx="9156094" cy="2203446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3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Thm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2: </a:t>
            </a:r>
            <a:r>
              <a:rPr lang="en-US" sz="23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If the largest </a:t>
            </a:r>
            <a:r>
              <a:rPr lang="en-US" sz="2300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d</a:t>
            </a:r>
            <a:r>
              <a:rPr lang="en-US" sz="23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eigenvalues &gt; 0 :</a:t>
            </a:r>
          </a:p>
          <a:p>
            <a:pPr algn="l"/>
            <a:endParaRPr lang="en-US" sz="2300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algn="l"/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In time 		         we compute a </a:t>
            </a:r>
            <a:r>
              <a:rPr lang="en-US" sz="2300" i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k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-</a:t>
            </a:r>
            <a:r>
              <a:rPr lang="en-US" sz="23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subgraph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with density 		</a:t>
            </a:r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algn="l"/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4016" y="6459433"/>
            <a:ext cx="9324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You pick </a:t>
            </a:r>
            <a:r>
              <a:rPr lang="en-US" sz="2100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d</a:t>
            </a:r>
            <a:r>
              <a:rPr lang="en-US" sz="2100" dirty="0" smtClean="0">
                <a:latin typeface="Helvetica Neue Light"/>
                <a:cs typeface="Helvetica Neue Light"/>
              </a:rPr>
              <a:t>: larger </a:t>
            </a:r>
            <a:r>
              <a:rPr lang="en-US" sz="2100" i="1" dirty="0" smtClean="0">
                <a:latin typeface="Helvetica Neue Light"/>
                <a:cs typeface="Helvetica Neue Light"/>
              </a:rPr>
              <a:t>d</a:t>
            </a:r>
            <a:r>
              <a:rPr lang="en-US" sz="2100" dirty="0" smtClean="0">
                <a:latin typeface="Helvetica Neue Light"/>
                <a:cs typeface="Helvetica Neue Light"/>
              </a:rPr>
              <a:t> =&gt; </a:t>
            </a:r>
            <a:r>
              <a:rPr lang="en-US" sz="21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better</a:t>
            </a:r>
            <a:r>
              <a:rPr lang="en-US" sz="2100" dirty="0" smtClean="0">
                <a:latin typeface="Helvetica Neue Light"/>
                <a:cs typeface="Helvetica Neue Light"/>
              </a:rPr>
              <a:t> approximation, </a:t>
            </a:r>
            <a:r>
              <a:rPr lang="en-US" sz="21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slower</a:t>
            </a:r>
            <a:r>
              <a:rPr lang="en-US" sz="2100" dirty="0" smtClean="0">
                <a:latin typeface="Helvetica Neue Light"/>
                <a:cs typeface="Helvetica Neue Light"/>
              </a:rPr>
              <a:t> execution (usually </a:t>
            </a:r>
            <a:r>
              <a:rPr lang="en-US" sz="2100" i="1" dirty="0" smtClean="0">
                <a:latin typeface="Helvetica Neue Light"/>
                <a:cs typeface="Helvetica Neue Light"/>
              </a:rPr>
              <a:t>d</a:t>
            </a:r>
            <a:r>
              <a:rPr lang="en-US" sz="2100" dirty="0" smtClean="0">
                <a:latin typeface="Helvetica Neue Light"/>
                <a:cs typeface="Helvetica Neue Light"/>
              </a:rPr>
              <a:t> &lt;= 6)</a:t>
            </a:r>
            <a:endParaRPr lang="en-US" sz="2100" dirty="0">
              <a:latin typeface="Helvetica Neue Light"/>
              <a:cs typeface="Helvetica Neue Light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-12094" y="1988840"/>
            <a:ext cx="9156094" cy="1728192"/>
          </a:xfrm>
          <a:prstGeom prst="rect">
            <a:avLst/>
          </a:prstGeom>
          <a:solidFill>
            <a:srgbClr val="010529">
              <a:alpha val="73000"/>
            </a:srgbClr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3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Thm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1: </a:t>
            </a:r>
          </a:p>
          <a:p>
            <a:pPr algn="l"/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Rank-d algorithm computes in 				a </a:t>
            </a:r>
            <a:r>
              <a:rPr lang="en-US" sz="2300" i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k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-</a:t>
            </a:r>
            <a:r>
              <a:rPr lang="en-US" sz="23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subgraph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with density</a:t>
            </a:r>
          </a:p>
          <a:p>
            <a:pPr algn="l"/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algn="l"/>
            <a:endParaRPr lang="en-US" sz="2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088448"/>
            <a:ext cx="3875906" cy="274204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48" y="2276872"/>
            <a:ext cx="1520056" cy="496129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27" y="3098800"/>
            <a:ext cx="4565061" cy="402208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725144"/>
            <a:ext cx="1440160" cy="537203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52" y="5699923"/>
            <a:ext cx="4462636" cy="4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7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0" y="2420888"/>
            <a:ext cx="9144000" cy="1143000"/>
          </a:xfrm>
          <a:solidFill>
            <a:srgbClr val="000000"/>
          </a:solidFill>
        </p:spPr>
        <p:txBody>
          <a:bodyPr/>
          <a:lstStyle/>
          <a:p>
            <a:r>
              <a:rPr lang="en-US" sz="64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Performance in Practice</a:t>
            </a:r>
            <a:endParaRPr lang="en-US" sz="64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111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t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752" y="23395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Completely connected (clique)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36096" y="256490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835696" y="5661248"/>
            <a:ext cx="6480720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99992" y="436510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Disconnected (no edges)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11" name="Straight Arrow Connector 10"/>
          <p:cNvCxnSpPr>
            <a:stCxn id="8" idx="2"/>
          </p:cNvCxnSpPr>
          <p:nvPr/>
        </p:nvCxnSpPr>
        <p:spPr>
          <a:xfrm>
            <a:off x="5832140" y="4734436"/>
            <a:ext cx="0" cy="8548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56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67544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39752" y="23395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Completely connected (clique)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36096" y="256490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47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308304" y="1988840"/>
            <a:ext cx="72008" cy="2880320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56176" y="335699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Big Gap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23395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Completely connected (clique)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36096" y="256490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44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0928903">
            <a:off x="5212953" y="380245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Rank-1 approximation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9752" y="23395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Completely connected (clique)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436096" y="256490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2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9594" y="310783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Rank-2 approximation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9752" y="23395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Completely connected (clique)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36096" y="256490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2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69594" y="310783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Rank-5 approximation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23395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Completely connected (clique)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436096" y="256490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41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ta7.pdf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380312" y="1988840"/>
            <a:ext cx="0" cy="1512168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0152" y="285293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Smaller Gap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9752" y="23395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Completely connected (clique)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436096" y="2564904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02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452320" y="3194730"/>
            <a:ext cx="0" cy="378286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32240" y="2708920"/>
            <a:ext cx="26642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Helvetica Neue Light"/>
                <a:cs typeface="Helvetica Neue Light"/>
              </a:rPr>
              <a:t>80% OPT</a:t>
            </a:r>
            <a:endParaRPr lang="en-US" sz="2100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08076" y="2825398"/>
            <a:ext cx="3051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OPT can’t be better than this</a:t>
            </a: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(spectral bound)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21" name="Straight Arrow Connector 20"/>
          <p:cNvCxnSpPr>
            <a:stCxn id="20" idx="3"/>
          </p:cNvCxnSpPr>
          <p:nvPr/>
        </p:nvCxnSpPr>
        <p:spPr>
          <a:xfrm>
            <a:off x="4860032" y="3148564"/>
            <a:ext cx="1008112" cy="4616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41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517232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rgbClr val="F94677"/>
              </a:solidFill>
              <a:latin typeface="Helvetica Neue Light"/>
              <a:cs typeface="Helvetica Neue Light"/>
            </a:endParaRPr>
          </a:p>
          <a:p>
            <a:r>
              <a:rPr lang="en-US" dirty="0" smtClean="0">
                <a:solidFill>
                  <a:srgbClr val="F94677"/>
                </a:solidFill>
                <a:latin typeface="Helvetica Neue Light"/>
                <a:cs typeface="Helvetica Neue Light"/>
              </a:rPr>
              <a:t>Node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: individual</a:t>
            </a:r>
          </a:p>
          <a:p>
            <a:r>
              <a:rPr lang="en-US" dirty="0" smtClean="0">
                <a:solidFill>
                  <a:srgbClr val="F94677"/>
                </a:solidFill>
                <a:latin typeface="Helvetica Neue Light"/>
                <a:cs typeface="Helvetica Neue Light"/>
              </a:rPr>
              <a:t>Connection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: friendship</a:t>
            </a:r>
          </a:p>
          <a:p>
            <a:r>
              <a:rPr lang="en-US" dirty="0" smtClean="0">
                <a:solidFill>
                  <a:srgbClr val="F94677"/>
                </a:solidFill>
                <a:latin typeface="Helvetica Neue Light"/>
                <a:cs typeface="Helvetica Neue Light"/>
              </a:rPr>
              <a:t>Dense </a:t>
            </a:r>
            <a:r>
              <a:rPr lang="en-US" dirty="0" err="1" smtClean="0">
                <a:solidFill>
                  <a:srgbClr val="F94677"/>
                </a:solidFill>
                <a:latin typeface="Helvetica Neue Light"/>
                <a:cs typeface="Helvetica Neue Light"/>
              </a:rPr>
              <a:t>subgraph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: community</a:t>
            </a:r>
          </a:p>
        </p:txBody>
      </p:sp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Community Mining</a:t>
            </a:r>
            <a:endParaRPr lang="en-US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181" y="1134150"/>
            <a:ext cx="19058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Helvetica Neue Light"/>
                <a:cs typeface="Helvetica Neue Light"/>
              </a:rPr>
              <a:t>Social 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Network</a:t>
            </a:r>
          </a:p>
          <a:p>
            <a:pPr algn="ctr"/>
            <a:endParaRPr lang="en-US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sz="1200" dirty="0">
                <a:solidFill>
                  <a:srgbClr val="FFFFFF"/>
                </a:solidFill>
                <a:latin typeface="Helvetica Neue Light"/>
                <a:cs typeface="Helvetica Neue Light"/>
              </a:rPr>
              <a:t>e</a:t>
            </a:r>
            <a:r>
              <a:rPr lang="en-US" sz="12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go-</a:t>
            </a:r>
            <a:r>
              <a:rPr lang="en-US" sz="12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fb</a:t>
            </a:r>
            <a:r>
              <a:rPr lang="en-US" sz="12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graph from</a:t>
            </a:r>
          </a:p>
          <a:p>
            <a:pPr algn="ctr"/>
            <a:r>
              <a:rPr lang="en-US" sz="12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https</a:t>
            </a:r>
            <a:r>
              <a:rPr lang="en-US" sz="1200" dirty="0">
                <a:solidFill>
                  <a:srgbClr val="FFFFFF"/>
                </a:solidFill>
                <a:latin typeface="Helvetica Neue Light"/>
                <a:cs typeface="Helvetica Neue Light"/>
              </a:rPr>
              <a:t>://</a:t>
            </a:r>
            <a:r>
              <a:rPr lang="en-US" sz="12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snap.stanford.edu</a:t>
            </a:r>
            <a:endParaRPr lang="en-US" sz="1200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sz="12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Drawn with </a:t>
            </a:r>
            <a:r>
              <a:rPr lang="en-US" sz="12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gephi</a:t>
            </a:r>
            <a:endParaRPr lang="en-US" sz="12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75" y="11663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1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2204864"/>
            <a:ext cx="8229600" cy="1143000"/>
          </a:xfrm>
        </p:spPr>
        <p:txBody>
          <a:bodyPr/>
          <a:lstStyle/>
          <a:p>
            <a:r>
              <a:rPr lang="en-US" sz="7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Theory</a:t>
            </a:r>
            <a:endParaRPr lang="en-US" sz="73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022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via Quadratic Optimization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9" name="Picture 8" descr="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23" y="1090003"/>
            <a:ext cx="4067189" cy="4067189"/>
          </a:xfrm>
          <a:prstGeom prst="rect">
            <a:avLst/>
          </a:prstGeom>
        </p:spPr>
      </p:pic>
      <p:sp>
        <p:nvSpPr>
          <p:cNvPr id="10" name="Double Bracket 9"/>
          <p:cNvSpPr/>
          <p:nvPr/>
        </p:nvSpPr>
        <p:spPr>
          <a:xfrm>
            <a:off x="4177219" y="1143377"/>
            <a:ext cx="4139197" cy="3960440"/>
          </a:xfrm>
          <a:prstGeom prst="bracketPair">
            <a:avLst>
              <a:gd name="adj" fmla="val 3755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4128" y="80197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498873" y="295521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27" y="2015570"/>
            <a:ext cx="1897785" cy="170146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604448" y="1090003"/>
            <a:ext cx="308934" cy="3995181"/>
            <a:chOff x="8532440" y="1090003"/>
            <a:chExt cx="308934" cy="3995181"/>
          </a:xfrm>
        </p:grpSpPr>
        <p:pic>
          <p:nvPicPr>
            <p:cNvPr id="16" name="Picture 15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440" y="1090003"/>
              <a:ext cx="308934" cy="1351588"/>
            </a:xfrm>
            <a:prstGeom prst="rect">
              <a:avLst/>
            </a:prstGeom>
          </p:spPr>
        </p:pic>
        <p:sp>
          <p:nvSpPr>
            <p:cNvPr id="17" name="Double Bracket 16"/>
            <p:cNvSpPr/>
            <p:nvPr/>
          </p:nvSpPr>
          <p:spPr>
            <a:xfrm>
              <a:off x="8532440" y="1124744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4318838" y="1234019"/>
            <a:ext cx="1405290" cy="3851165"/>
          </a:xfrm>
          <a:prstGeom prst="rect">
            <a:avLst/>
          </a:prstGeom>
          <a:solidFill>
            <a:srgbClr val="D1305A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2708920"/>
            <a:ext cx="787652" cy="6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2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via Quadratic Optimization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9" name="Picture 8" descr="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23" y="1090003"/>
            <a:ext cx="4067189" cy="4067189"/>
          </a:xfrm>
          <a:prstGeom prst="rect">
            <a:avLst/>
          </a:prstGeom>
        </p:spPr>
      </p:pic>
      <p:sp>
        <p:nvSpPr>
          <p:cNvPr id="10" name="Double Bracket 9"/>
          <p:cNvSpPr/>
          <p:nvPr/>
        </p:nvSpPr>
        <p:spPr>
          <a:xfrm>
            <a:off x="4177219" y="1143377"/>
            <a:ext cx="4139197" cy="3960440"/>
          </a:xfrm>
          <a:prstGeom prst="bracketPair">
            <a:avLst>
              <a:gd name="adj" fmla="val 3755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4128" y="80197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498873" y="295521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27" y="2015570"/>
            <a:ext cx="1897785" cy="170146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604448" y="1090003"/>
            <a:ext cx="308934" cy="3995181"/>
            <a:chOff x="8532440" y="1090003"/>
            <a:chExt cx="308934" cy="3995181"/>
          </a:xfrm>
        </p:grpSpPr>
        <p:pic>
          <p:nvPicPr>
            <p:cNvPr id="16" name="Picture 15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440" y="1090003"/>
              <a:ext cx="308934" cy="1351588"/>
            </a:xfrm>
            <a:prstGeom prst="rect">
              <a:avLst/>
            </a:prstGeom>
          </p:spPr>
        </p:pic>
        <p:sp>
          <p:nvSpPr>
            <p:cNvPr id="17" name="Double Bracket 16"/>
            <p:cNvSpPr/>
            <p:nvPr/>
          </p:nvSpPr>
          <p:spPr>
            <a:xfrm>
              <a:off x="8532440" y="1124744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238" y="2204864"/>
            <a:ext cx="3960440" cy="308934"/>
            <a:chOff x="70238" y="1484784"/>
            <a:chExt cx="3960440" cy="308934"/>
          </a:xfrm>
        </p:grpSpPr>
        <p:pic>
          <p:nvPicPr>
            <p:cNvPr id="22" name="Picture 21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5395" y="963457"/>
              <a:ext cx="308934" cy="1351588"/>
            </a:xfrm>
            <a:prstGeom prst="rect">
              <a:avLst/>
            </a:prstGeom>
          </p:spPr>
        </p:pic>
        <p:sp>
          <p:nvSpPr>
            <p:cNvPr id="21" name="Double Bracket 20"/>
            <p:cNvSpPr/>
            <p:nvPr/>
          </p:nvSpPr>
          <p:spPr>
            <a:xfrm rot="16200000">
              <a:off x="1911106" y="-346756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4318838" y="1234019"/>
            <a:ext cx="1405290" cy="1258877"/>
          </a:xfrm>
          <a:prstGeom prst="rect">
            <a:avLst/>
          </a:prstGeom>
          <a:solidFill>
            <a:srgbClr val="D1305A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Edges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In </a:t>
            </a:r>
            <a:r>
              <a:rPr lang="en-US" b="1" dirty="0" err="1" smtClean="0">
                <a:solidFill>
                  <a:schemeClr val="tx1"/>
                </a:solidFill>
                <a:latin typeface="Helvetica Neue Light"/>
                <a:cs typeface="Helvetica Neue Light"/>
              </a:rPr>
              <a:t>subgraph</a:t>
            </a:r>
            <a:endParaRPr lang="en-US" b="1" dirty="0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2708920"/>
            <a:ext cx="787652" cy="60864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3" y="1628800"/>
            <a:ext cx="1252089" cy="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1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via Quadratic Optimization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9" name="Picture 8" descr="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23" y="1090003"/>
            <a:ext cx="4067189" cy="4067189"/>
          </a:xfrm>
          <a:prstGeom prst="rect">
            <a:avLst/>
          </a:prstGeom>
        </p:spPr>
      </p:pic>
      <p:sp>
        <p:nvSpPr>
          <p:cNvPr id="10" name="Double Bracket 9"/>
          <p:cNvSpPr/>
          <p:nvPr/>
        </p:nvSpPr>
        <p:spPr>
          <a:xfrm>
            <a:off x="4177219" y="1143377"/>
            <a:ext cx="4139197" cy="3960440"/>
          </a:xfrm>
          <a:prstGeom prst="bracketPair">
            <a:avLst>
              <a:gd name="adj" fmla="val 3755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4128" y="80197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498873" y="295521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27" y="2015570"/>
            <a:ext cx="1897785" cy="170146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604448" y="1124744"/>
            <a:ext cx="308934" cy="3960440"/>
            <a:chOff x="8532440" y="1124744"/>
            <a:chExt cx="308934" cy="3960440"/>
          </a:xfrm>
        </p:grpSpPr>
        <p:pic>
          <p:nvPicPr>
            <p:cNvPr id="16" name="Picture 15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440" y="2420888"/>
              <a:ext cx="308934" cy="1351588"/>
            </a:xfrm>
            <a:prstGeom prst="rect">
              <a:avLst/>
            </a:prstGeom>
          </p:spPr>
        </p:pic>
        <p:sp>
          <p:nvSpPr>
            <p:cNvPr id="17" name="Double Bracket 16"/>
            <p:cNvSpPr/>
            <p:nvPr/>
          </p:nvSpPr>
          <p:spPr>
            <a:xfrm>
              <a:off x="8532440" y="1124744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238" y="2204864"/>
            <a:ext cx="3960440" cy="308934"/>
            <a:chOff x="70238" y="1484784"/>
            <a:chExt cx="3960440" cy="308934"/>
          </a:xfrm>
        </p:grpSpPr>
        <p:pic>
          <p:nvPicPr>
            <p:cNvPr id="22" name="Picture 21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24975" y="963457"/>
              <a:ext cx="308934" cy="1351588"/>
            </a:xfrm>
            <a:prstGeom prst="rect">
              <a:avLst/>
            </a:prstGeom>
          </p:spPr>
        </p:pic>
        <p:sp>
          <p:nvSpPr>
            <p:cNvPr id="21" name="Double Bracket 20"/>
            <p:cNvSpPr/>
            <p:nvPr/>
          </p:nvSpPr>
          <p:spPr>
            <a:xfrm rot="16200000">
              <a:off x="1911106" y="-346756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5724128" y="2441591"/>
            <a:ext cx="1405290" cy="1258877"/>
          </a:xfrm>
          <a:prstGeom prst="rect">
            <a:avLst/>
          </a:prstGeom>
          <a:solidFill>
            <a:srgbClr val="D1305A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Edges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In </a:t>
            </a:r>
            <a:r>
              <a:rPr lang="en-US" b="1" dirty="0" err="1" smtClean="0">
                <a:solidFill>
                  <a:schemeClr val="tx1"/>
                </a:solidFill>
                <a:latin typeface="Helvetica Neue Light"/>
                <a:cs typeface="Helvetica Neue Light"/>
              </a:rPr>
              <a:t>subgraph</a:t>
            </a:r>
            <a:endParaRPr lang="en-US" b="1" dirty="0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2708920"/>
            <a:ext cx="787652" cy="60864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3" y="1628800"/>
            <a:ext cx="1252089" cy="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7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via Quadratic Optimization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9" name="Picture 8" descr="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23" y="1090003"/>
            <a:ext cx="4067189" cy="4067189"/>
          </a:xfrm>
          <a:prstGeom prst="rect">
            <a:avLst/>
          </a:prstGeom>
        </p:spPr>
      </p:pic>
      <p:sp>
        <p:nvSpPr>
          <p:cNvPr id="10" name="Double Bracket 9"/>
          <p:cNvSpPr/>
          <p:nvPr/>
        </p:nvSpPr>
        <p:spPr>
          <a:xfrm>
            <a:off x="4177219" y="1143377"/>
            <a:ext cx="4139197" cy="3960440"/>
          </a:xfrm>
          <a:prstGeom prst="bracketPair">
            <a:avLst>
              <a:gd name="adj" fmla="val 3755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4128" y="80197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498873" y="295521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27" y="2015570"/>
            <a:ext cx="1897785" cy="170146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604448" y="1124744"/>
            <a:ext cx="308934" cy="3960440"/>
            <a:chOff x="8532440" y="1124744"/>
            <a:chExt cx="308934" cy="3960440"/>
          </a:xfrm>
        </p:grpSpPr>
        <p:pic>
          <p:nvPicPr>
            <p:cNvPr id="16" name="Picture 15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440" y="3733596"/>
              <a:ext cx="308934" cy="1351588"/>
            </a:xfrm>
            <a:prstGeom prst="rect">
              <a:avLst/>
            </a:prstGeom>
          </p:spPr>
        </p:pic>
        <p:sp>
          <p:nvSpPr>
            <p:cNvPr id="17" name="Double Bracket 16"/>
            <p:cNvSpPr/>
            <p:nvPr/>
          </p:nvSpPr>
          <p:spPr>
            <a:xfrm>
              <a:off x="8532440" y="1124744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238" y="2204864"/>
            <a:ext cx="3997706" cy="308934"/>
            <a:chOff x="70238" y="1484784"/>
            <a:chExt cx="3997706" cy="308934"/>
          </a:xfrm>
        </p:grpSpPr>
        <p:pic>
          <p:nvPicPr>
            <p:cNvPr id="22" name="Picture 21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37683" y="963457"/>
              <a:ext cx="308934" cy="1351588"/>
            </a:xfrm>
            <a:prstGeom prst="rect">
              <a:avLst/>
            </a:prstGeom>
          </p:spPr>
        </p:pic>
        <p:sp>
          <p:nvSpPr>
            <p:cNvPr id="21" name="Double Bracket 20"/>
            <p:cNvSpPr/>
            <p:nvPr/>
          </p:nvSpPr>
          <p:spPr>
            <a:xfrm rot="16200000">
              <a:off x="1911106" y="-346756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6875122" y="3826307"/>
            <a:ext cx="1405290" cy="1258877"/>
          </a:xfrm>
          <a:prstGeom prst="rect">
            <a:avLst/>
          </a:prstGeom>
          <a:solidFill>
            <a:srgbClr val="D1305A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Edges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In </a:t>
            </a:r>
            <a:r>
              <a:rPr lang="en-US" b="1" dirty="0" err="1" smtClean="0">
                <a:solidFill>
                  <a:schemeClr val="tx1"/>
                </a:solidFill>
                <a:latin typeface="Helvetica Neue Light"/>
                <a:cs typeface="Helvetica Neue Light"/>
              </a:rPr>
              <a:t>subgraph</a:t>
            </a:r>
            <a:endParaRPr lang="en-US" b="1" dirty="0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2708920"/>
            <a:ext cx="787652" cy="60864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3" y="1628800"/>
            <a:ext cx="1252089" cy="9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5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via Quadratic Optimization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9" name="Picture 8" descr="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23" y="1090003"/>
            <a:ext cx="4067189" cy="4067189"/>
          </a:xfrm>
          <a:prstGeom prst="rect">
            <a:avLst/>
          </a:prstGeom>
        </p:spPr>
      </p:pic>
      <p:sp>
        <p:nvSpPr>
          <p:cNvPr id="10" name="Double Bracket 9"/>
          <p:cNvSpPr/>
          <p:nvPr/>
        </p:nvSpPr>
        <p:spPr>
          <a:xfrm>
            <a:off x="4177219" y="1143377"/>
            <a:ext cx="4139197" cy="3960440"/>
          </a:xfrm>
          <a:prstGeom prst="bracketPair">
            <a:avLst>
              <a:gd name="adj" fmla="val 3755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4128" y="80197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498873" y="295521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27" y="2015570"/>
            <a:ext cx="1897785" cy="170146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604448" y="1090003"/>
            <a:ext cx="308934" cy="3995181"/>
            <a:chOff x="8532440" y="1090003"/>
            <a:chExt cx="308934" cy="3995181"/>
          </a:xfrm>
        </p:grpSpPr>
        <p:pic>
          <p:nvPicPr>
            <p:cNvPr id="16" name="Picture 15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440" y="1090003"/>
              <a:ext cx="308934" cy="1351588"/>
            </a:xfrm>
            <a:prstGeom prst="rect">
              <a:avLst/>
            </a:prstGeom>
          </p:spPr>
        </p:pic>
        <p:sp>
          <p:nvSpPr>
            <p:cNvPr id="17" name="Double Bracket 16"/>
            <p:cNvSpPr/>
            <p:nvPr/>
          </p:nvSpPr>
          <p:spPr>
            <a:xfrm>
              <a:off x="8532440" y="1124744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238" y="2204864"/>
            <a:ext cx="3960440" cy="308934"/>
            <a:chOff x="70238" y="1484784"/>
            <a:chExt cx="3960440" cy="308934"/>
          </a:xfrm>
        </p:grpSpPr>
        <p:pic>
          <p:nvPicPr>
            <p:cNvPr id="22" name="Picture 21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5395" y="963457"/>
              <a:ext cx="308934" cy="1351588"/>
            </a:xfrm>
            <a:prstGeom prst="rect">
              <a:avLst/>
            </a:prstGeom>
          </p:spPr>
        </p:pic>
        <p:sp>
          <p:nvSpPr>
            <p:cNvPr id="21" name="Double Bracket 20"/>
            <p:cNvSpPr/>
            <p:nvPr/>
          </p:nvSpPr>
          <p:spPr>
            <a:xfrm rot="16200000">
              <a:off x="1911106" y="-346756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2708920"/>
            <a:ext cx="787652" cy="60864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3" y="1628800"/>
            <a:ext cx="1252089" cy="95397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18838" y="1234019"/>
            <a:ext cx="1405290" cy="1258877"/>
          </a:xfrm>
          <a:prstGeom prst="rect">
            <a:avLst/>
          </a:prstGeom>
          <a:solidFill>
            <a:srgbClr val="D1305A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Edges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In </a:t>
            </a:r>
            <a:r>
              <a:rPr lang="en-US" b="1" dirty="0" err="1" smtClean="0">
                <a:solidFill>
                  <a:schemeClr val="tx1"/>
                </a:solidFill>
                <a:latin typeface="Helvetica Neue Light"/>
                <a:cs typeface="Helvetica Neue Light"/>
              </a:rPr>
              <a:t>subgraph</a:t>
            </a:r>
            <a:endParaRPr lang="en-US" b="1" dirty="0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-12094" y="5373216"/>
            <a:ext cx="9156094" cy="1512168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DkS</a:t>
            </a:r>
            <a:r>
              <a:rPr lang="en-US" sz="30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: </a:t>
            </a:r>
          </a:p>
          <a:p>
            <a:pPr algn="l"/>
            <a:r>
              <a:rPr lang="en-US" sz="3000" dirty="0">
                <a:solidFill>
                  <a:srgbClr val="FFFFFF"/>
                </a:solidFill>
                <a:latin typeface="Helvetica Neue Light"/>
                <a:cs typeface="Helvetica Neue Light"/>
              </a:rPr>
              <a:t>	</a:t>
            </a:r>
            <a:r>
              <a:rPr lang="en-US" sz="30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		Find the k-by-k </a:t>
            </a:r>
            <a:r>
              <a:rPr lang="en-US" sz="30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submatrix</a:t>
            </a:r>
            <a:r>
              <a:rPr lang="en-US" sz="30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with most 1s </a:t>
            </a:r>
            <a:endParaRPr lang="en-US" sz="30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888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via Quadratic Optimization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9" name="Picture 8" descr="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23" y="1090003"/>
            <a:ext cx="4067189" cy="4067189"/>
          </a:xfrm>
          <a:prstGeom prst="rect">
            <a:avLst/>
          </a:prstGeom>
        </p:spPr>
      </p:pic>
      <p:sp>
        <p:nvSpPr>
          <p:cNvPr id="10" name="Double Bracket 9"/>
          <p:cNvSpPr/>
          <p:nvPr/>
        </p:nvSpPr>
        <p:spPr>
          <a:xfrm>
            <a:off x="4177219" y="1143377"/>
            <a:ext cx="4139197" cy="3960440"/>
          </a:xfrm>
          <a:prstGeom prst="bracketPair">
            <a:avLst>
              <a:gd name="adj" fmla="val 3755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4128" y="80197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498873" y="295521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27" y="2015570"/>
            <a:ext cx="1897785" cy="170146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604448" y="1090003"/>
            <a:ext cx="308934" cy="3995181"/>
            <a:chOff x="8532440" y="1090003"/>
            <a:chExt cx="308934" cy="3995181"/>
          </a:xfrm>
        </p:grpSpPr>
        <p:pic>
          <p:nvPicPr>
            <p:cNvPr id="16" name="Picture 15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440" y="1090003"/>
              <a:ext cx="308934" cy="1351588"/>
            </a:xfrm>
            <a:prstGeom prst="rect">
              <a:avLst/>
            </a:prstGeom>
          </p:spPr>
        </p:pic>
        <p:sp>
          <p:nvSpPr>
            <p:cNvPr id="17" name="Double Bracket 16"/>
            <p:cNvSpPr/>
            <p:nvPr/>
          </p:nvSpPr>
          <p:spPr>
            <a:xfrm>
              <a:off x="8532440" y="1124744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238" y="2204864"/>
            <a:ext cx="3960440" cy="308934"/>
            <a:chOff x="70238" y="1484784"/>
            <a:chExt cx="3960440" cy="308934"/>
          </a:xfrm>
        </p:grpSpPr>
        <p:pic>
          <p:nvPicPr>
            <p:cNvPr id="22" name="Picture 21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5395" y="963457"/>
              <a:ext cx="308934" cy="1351588"/>
            </a:xfrm>
            <a:prstGeom prst="rect">
              <a:avLst/>
            </a:prstGeom>
          </p:spPr>
        </p:pic>
        <p:sp>
          <p:nvSpPr>
            <p:cNvPr id="21" name="Double Bracket 20"/>
            <p:cNvSpPr/>
            <p:nvPr/>
          </p:nvSpPr>
          <p:spPr>
            <a:xfrm rot="16200000">
              <a:off x="1911106" y="-346756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2708920"/>
            <a:ext cx="787652" cy="60864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3" y="1628800"/>
            <a:ext cx="1252089" cy="95397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18838" y="1234019"/>
            <a:ext cx="1405290" cy="1258877"/>
          </a:xfrm>
          <a:prstGeom prst="rect">
            <a:avLst/>
          </a:prstGeom>
          <a:solidFill>
            <a:srgbClr val="D1305A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Edges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In </a:t>
            </a:r>
            <a:r>
              <a:rPr lang="en-US" b="1" dirty="0" err="1" smtClean="0">
                <a:solidFill>
                  <a:schemeClr val="tx1"/>
                </a:solidFill>
                <a:latin typeface="Helvetica Neue Light"/>
                <a:cs typeface="Helvetica Neue Light"/>
              </a:rPr>
              <a:t>subgraph</a:t>
            </a:r>
            <a:endParaRPr lang="en-US" b="1" dirty="0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2094" y="5373216"/>
            <a:ext cx="9156094" cy="1512168"/>
            <a:chOff x="-12094" y="5373216"/>
            <a:chExt cx="9156094" cy="1512168"/>
          </a:xfrm>
        </p:grpSpPr>
        <p:sp>
          <p:nvSpPr>
            <p:cNvPr id="14" name="Title 1"/>
            <p:cNvSpPr txBox="1">
              <a:spLocks/>
            </p:cNvSpPr>
            <p:nvPr/>
          </p:nvSpPr>
          <p:spPr>
            <a:xfrm>
              <a:off x="-12094" y="5373216"/>
              <a:ext cx="9156094" cy="1512168"/>
            </a:xfrm>
            <a:prstGeom prst="rect">
              <a:avLst/>
            </a:prstGeom>
            <a:solidFill>
              <a:srgbClr val="010529"/>
            </a:solidFill>
            <a:ln w="9525" cap="flat" cmpd="sng" algn="ctr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 err="1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DkS</a:t>
              </a:r>
              <a:r>
                <a:rPr lang="en-US" sz="3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: </a:t>
              </a:r>
              <a:endParaRPr lang="en-US" sz="3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200" y="5634358"/>
              <a:ext cx="4165600" cy="1056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832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10529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 via Bilinear Optimization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96" y="5776168"/>
            <a:ext cx="5168900" cy="9652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1842" y="980728"/>
            <a:ext cx="8862646" cy="3763961"/>
          </a:xfrm>
        </p:spPr>
        <p:txBody>
          <a:bodyPr/>
          <a:lstStyle/>
          <a:p>
            <a:pPr>
              <a:buFontTx/>
              <a:buChar char="-"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Why?</a:t>
            </a:r>
          </a:p>
          <a:p>
            <a:pPr marL="0" indent="0">
              <a:buNone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	analysis works for bilinear</a:t>
            </a: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	but…</a:t>
            </a:r>
          </a:p>
          <a:p>
            <a:pPr marL="0" indent="0" algn="ctr">
              <a:buNone/>
            </a:pPr>
            <a:r>
              <a:rPr lang="en-US" sz="2300" b="1" dirty="0" err="1" smtClean="0">
                <a:solidFill>
                  <a:srgbClr val="FF6600"/>
                </a:solidFill>
                <a:latin typeface="Helvetica Neue Light"/>
                <a:cs typeface="Helvetica Neue Light"/>
              </a:rPr>
              <a:t>Lem</a:t>
            </a: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:  The solutions have a gap of at most 2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12094" y="1484784"/>
            <a:ext cx="9156094" cy="1656184"/>
            <a:chOff x="-12094" y="1484784"/>
            <a:chExt cx="9156094" cy="1656184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-12094" y="1484784"/>
              <a:ext cx="9156094" cy="1656184"/>
            </a:xfrm>
            <a:prstGeom prst="rect">
              <a:avLst/>
            </a:prstGeom>
            <a:solidFill>
              <a:srgbClr val="02093F">
                <a:alpha val="75000"/>
              </a:srgbClr>
            </a:solidFill>
            <a:ln w="9525" cap="flat" cmpd="sng" algn="ctr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 err="1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DBkS</a:t>
              </a:r>
              <a:r>
                <a:rPr lang="en-US" sz="3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: </a:t>
              </a:r>
              <a:endParaRPr lang="en-US" sz="3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880" y="1940312"/>
              <a:ext cx="4460240" cy="1056640"/>
            </a:xfrm>
            <a:prstGeom prst="rect">
              <a:avLst/>
            </a:prstGeom>
          </p:spPr>
        </p:pic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20" y="5634358"/>
            <a:ext cx="4648052" cy="117901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-12094" y="5373216"/>
            <a:ext cx="9156094" cy="1512168"/>
            <a:chOff x="-12094" y="5373216"/>
            <a:chExt cx="9156094" cy="1512168"/>
          </a:xfrm>
        </p:grpSpPr>
        <p:sp>
          <p:nvSpPr>
            <p:cNvPr id="18" name="Title 1"/>
            <p:cNvSpPr txBox="1">
              <a:spLocks/>
            </p:cNvSpPr>
            <p:nvPr/>
          </p:nvSpPr>
          <p:spPr>
            <a:xfrm>
              <a:off x="-12094" y="5373216"/>
              <a:ext cx="9156094" cy="1512168"/>
            </a:xfrm>
            <a:prstGeom prst="rect">
              <a:avLst/>
            </a:prstGeom>
            <a:solidFill>
              <a:srgbClr val="010529"/>
            </a:solidFill>
            <a:ln w="9525" cap="flat" cmpd="sng" algn="ctr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 err="1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DkS</a:t>
              </a:r>
              <a:r>
                <a:rPr lang="en-US" sz="3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: </a:t>
              </a:r>
              <a:endParaRPr lang="en-US" sz="3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200" y="5634358"/>
              <a:ext cx="4165600" cy="1056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87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A low-rank </a:t>
            </a:r>
            <a:r>
              <a:rPr lang="en-US" dirty="0" err="1" smtClean="0">
                <a:solidFill>
                  <a:srgbClr val="010529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 framework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862646" cy="3763961"/>
          </a:xfrm>
        </p:spPr>
        <p:txBody>
          <a:bodyPr/>
          <a:lstStyle/>
          <a:p>
            <a:pPr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When the graph itself is not low-rank:</a:t>
            </a:r>
          </a:p>
          <a:p>
            <a:pPr marL="457200" indent="-457200">
              <a:buAutoNum type="arabicPeriod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Compute </a:t>
            </a:r>
            <a:r>
              <a:rPr lang="en-US" sz="2300" dirty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	     : </a:t>
            </a:r>
            <a:r>
              <a:rPr lang="en-US" sz="2300" dirty="0">
                <a:solidFill>
                  <a:srgbClr val="000000"/>
                </a:solidFill>
                <a:latin typeface="Helvetica Neue Light"/>
                <a:cs typeface="Helvetica Neue Light"/>
              </a:rPr>
              <a:t>a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rank-d approximation via SVD</a:t>
            </a:r>
          </a:p>
          <a:p>
            <a:pPr marL="457200" indent="-457200">
              <a:buAutoNum type="arabicPeriod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Solve on               	</a:t>
            </a:r>
          </a:p>
          <a:p>
            <a:pPr marL="457200" indent="-457200">
              <a:buAutoNum type="arabicPeriod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obtain guarantees.   </a:t>
            </a: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* When the d largest eigenvalues of the adjacency are positive, and have constant gap</a:t>
            </a:r>
          </a:p>
          <a:p>
            <a:pPr>
              <a:buFontTx/>
              <a:buChar char="-"/>
            </a:pPr>
            <a:endParaRPr lang="en-US" sz="2300" b="1" dirty="0" smtClean="0">
              <a:solidFill>
                <a:srgbClr val="D1305A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437112"/>
            <a:ext cx="458290" cy="325895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869160"/>
            <a:ext cx="458290" cy="32589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2094" y="1340768"/>
            <a:ext cx="9156094" cy="1944216"/>
            <a:chOff x="-12094" y="4005064"/>
            <a:chExt cx="9156094" cy="1944216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-12094" y="4005064"/>
              <a:ext cx="9156094" cy="1944216"/>
            </a:xfrm>
            <a:prstGeom prst="rect">
              <a:avLst/>
            </a:prstGeom>
            <a:solidFill>
              <a:srgbClr val="010529"/>
            </a:solidFill>
            <a:ln w="9525" cap="flat" cmpd="sng" algn="ctr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Low-rank </a:t>
              </a:r>
              <a:r>
                <a:rPr lang="en-US" sz="3000" dirty="0" err="1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DBkS</a:t>
              </a:r>
              <a:r>
                <a:rPr lang="en-US" sz="3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: </a:t>
              </a:r>
              <a:endParaRPr lang="en-US" sz="3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40" y="4676616"/>
              <a:ext cx="4795520" cy="105664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7041768" y="1556792"/>
            <a:ext cx="2066736" cy="1584176"/>
            <a:chOff x="7041768" y="1556792"/>
            <a:chExt cx="2066736" cy="1584176"/>
          </a:xfrm>
        </p:grpSpPr>
        <p:sp>
          <p:nvSpPr>
            <p:cNvPr id="3" name="Rectangle 2"/>
            <p:cNvSpPr/>
            <p:nvPr/>
          </p:nvSpPr>
          <p:spPr>
            <a:xfrm>
              <a:off x="7041768" y="1556792"/>
              <a:ext cx="2066736" cy="1584176"/>
            </a:xfrm>
            <a:prstGeom prst="rect">
              <a:avLst/>
            </a:prstGeom>
            <a:solidFill>
              <a:srgbClr val="5266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We can solve it in time    							</a:t>
              </a:r>
              <a:endParaRPr lang="en-US" sz="2500" dirty="0">
                <a:solidFill>
                  <a:schemeClr val="bg1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762" y="2572831"/>
              <a:ext cx="1520056" cy="49612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041768" y="1556792"/>
            <a:ext cx="2066736" cy="1584176"/>
            <a:chOff x="7320762" y="3952601"/>
            <a:chExt cx="2066736" cy="1584176"/>
          </a:xfrm>
        </p:grpSpPr>
        <p:sp>
          <p:nvSpPr>
            <p:cNvPr id="16" name="Rectangle 15"/>
            <p:cNvSpPr/>
            <p:nvPr/>
          </p:nvSpPr>
          <p:spPr>
            <a:xfrm>
              <a:off x="7320762" y="3952601"/>
              <a:ext cx="2066736" cy="1584176"/>
            </a:xfrm>
            <a:prstGeom prst="rect">
              <a:avLst/>
            </a:prstGeom>
            <a:solidFill>
              <a:srgbClr val="CA275B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*Under mild conditions, we essentially solve it in</a:t>
              </a:r>
            </a:p>
            <a:p>
              <a:pPr algn="ctr"/>
              <a:r>
                <a:rPr lang="en-US" sz="2100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      </a:t>
              </a:r>
              <a:endParaRPr lang="en-US" sz="2100" dirty="0">
                <a:solidFill>
                  <a:schemeClr val="bg1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352" y="5111342"/>
              <a:ext cx="1074458" cy="400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45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0" y="2204864"/>
            <a:ext cx="9144000" cy="1143000"/>
          </a:xfrm>
        </p:spPr>
        <p:txBody>
          <a:bodyPr/>
          <a:lstStyle/>
          <a:p>
            <a:r>
              <a:rPr lang="en-US" sz="6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Low-rank algorithm</a:t>
            </a:r>
            <a:endParaRPr lang="en-US" sz="68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74257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97" t="19355" b="9627"/>
          <a:stretch/>
        </p:blipFill>
        <p:spPr>
          <a:xfrm>
            <a:off x="994832" y="0"/>
            <a:ext cx="7033551" cy="6542585"/>
          </a:xfrm>
          <a:prstGeom prst="rect">
            <a:avLst/>
          </a:prstGeom>
        </p:spPr>
      </p:pic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Patterns in Gene Networks</a:t>
            </a:r>
            <a:endParaRPr lang="en-US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517232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Helvetica Neue Light"/>
                <a:cs typeface="Helvetica Neue Light"/>
              </a:rPr>
              <a:t>The genetic interaction network of yeast Saccharomyces </a:t>
            </a:r>
            <a:r>
              <a:rPr lang="en-US" dirty="0" err="1">
                <a:solidFill>
                  <a:srgbClr val="FFFFFF"/>
                </a:solidFill>
                <a:latin typeface="Helvetica Neue Light"/>
                <a:cs typeface="Helvetica Neue Light"/>
              </a:rPr>
              <a:t>cerevisiae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.</a:t>
            </a:r>
          </a:p>
          <a:p>
            <a:r>
              <a:rPr lang="en-US" dirty="0" smtClean="0">
                <a:solidFill>
                  <a:srgbClr val="F94677"/>
                </a:solidFill>
                <a:latin typeface="Helvetica Neue Light"/>
                <a:cs typeface="Helvetica Neue Light"/>
              </a:rPr>
              <a:t>Node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: gene </a:t>
            </a:r>
          </a:p>
          <a:p>
            <a:r>
              <a:rPr lang="en-US" dirty="0" smtClean="0">
                <a:solidFill>
                  <a:srgbClr val="F94677"/>
                </a:solidFill>
                <a:latin typeface="Helvetica Neue Light"/>
                <a:cs typeface="Helvetica Neue Light"/>
              </a:rPr>
              <a:t>Connection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: gene similarity</a:t>
            </a:r>
          </a:p>
          <a:p>
            <a:r>
              <a:rPr lang="en-US" dirty="0" smtClean="0">
                <a:solidFill>
                  <a:srgbClr val="F94677"/>
                </a:solidFill>
                <a:latin typeface="Helvetica Neue Light"/>
                <a:cs typeface="Helvetica Neue Light"/>
              </a:rPr>
              <a:t>Dense </a:t>
            </a:r>
            <a:r>
              <a:rPr lang="en-US" dirty="0" err="1" smtClean="0">
                <a:solidFill>
                  <a:srgbClr val="F94677"/>
                </a:solidFill>
                <a:latin typeface="Helvetica Neue Light"/>
                <a:cs typeface="Helvetica Neue Light"/>
              </a:rPr>
              <a:t>subgraph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:  genes with many common interactions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2160" y="980728"/>
            <a:ext cx="28589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  <a:latin typeface="Helvetica Neue Light"/>
                <a:cs typeface="Helvetica Neue Light"/>
              </a:rPr>
              <a:t>Credit: Anastasia </a:t>
            </a:r>
            <a:r>
              <a:rPr lang="en-US" sz="10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Baryshnikova</a:t>
            </a:r>
            <a:endParaRPr lang="en-US" sz="1000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r>
              <a:rPr lang="en-US" sz="1000" dirty="0">
                <a:solidFill>
                  <a:srgbClr val="FFFFFF"/>
                </a:solidFill>
                <a:latin typeface="Helvetica Neue Light"/>
                <a:cs typeface="Helvetica Neue Light"/>
              </a:rPr>
              <a:t>http://</a:t>
            </a:r>
            <a:r>
              <a:rPr lang="en-US" sz="1000" dirty="0" err="1">
                <a:solidFill>
                  <a:srgbClr val="FFFFFF"/>
                </a:solidFill>
                <a:latin typeface="Helvetica Neue Light"/>
                <a:cs typeface="Helvetica Neue Light"/>
              </a:rPr>
              <a:t>www.genetics.org</a:t>
            </a:r>
            <a:r>
              <a:rPr lang="en-US" sz="1000" dirty="0">
                <a:solidFill>
                  <a:srgbClr val="FFFFFF"/>
                </a:solidFill>
                <a:latin typeface="Helvetica Neue Light"/>
                <a:cs typeface="Helvetica Neue Light"/>
              </a:rPr>
              <a:t>/site/</a:t>
            </a:r>
            <a:r>
              <a:rPr lang="en-US" sz="1000" dirty="0" err="1">
                <a:solidFill>
                  <a:srgbClr val="FFFFFF"/>
                </a:solidFill>
                <a:latin typeface="Helvetica Neue Light"/>
                <a:cs typeface="Helvetica Neue Light"/>
              </a:rPr>
              <a:t>misc</a:t>
            </a:r>
            <a:r>
              <a:rPr lang="en-US" sz="1000" dirty="0">
                <a:solidFill>
                  <a:srgbClr val="FFFFFF"/>
                </a:solidFill>
                <a:latin typeface="Helvetica Neue Light"/>
                <a:cs typeface="Helvetica Neue Light"/>
              </a:rPr>
              <a:t>/130765.xhtml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350418" y="836712"/>
            <a:ext cx="4201802" cy="4680520"/>
            <a:chOff x="2350418" y="836712"/>
            <a:chExt cx="4201802" cy="4680520"/>
          </a:xfrm>
        </p:grpSpPr>
        <p:sp>
          <p:nvSpPr>
            <p:cNvPr id="8" name="Donut 7"/>
            <p:cNvSpPr/>
            <p:nvPr/>
          </p:nvSpPr>
          <p:spPr>
            <a:xfrm>
              <a:off x="3995936" y="836712"/>
              <a:ext cx="1080120" cy="720080"/>
            </a:xfrm>
            <a:prstGeom prst="donut">
              <a:avLst>
                <a:gd name="adj" fmla="val 4413"/>
              </a:avLst>
            </a:prstGeom>
            <a:solidFill>
              <a:srgbClr val="F9467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Donut 82"/>
            <p:cNvSpPr/>
            <p:nvPr/>
          </p:nvSpPr>
          <p:spPr>
            <a:xfrm>
              <a:off x="5220072" y="2276872"/>
              <a:ext cx="1080120" cy="873224"/>
            </a:xfrm>
            <a:prstGeom prst="donut">
              <a:avLst>
                <a:gd name="adj" fmla="val 4413"/>
              </a:avLst>
            </a:prstGeom>
            <a:solidFill>
              <a:srgbClr val="F9467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Donut 83"/>
            <p:cNvSpPr/>
            <p:nvPr/>
          </p:nvSpPr>
          <p:spPr>
            <a:xfrm>
              <a:off x="3608276" y="2713484"/>
              <a:ext cx="1080120" cy="873224"/>
            </a:xfrm>
            <a:prstGeom prst="donut">
              <a:avLst>
                <a:gd name="adj" fmla="val 4413"/>
              </a:avLst>
            </a:prstGeom>
            <a:solidFill>
              <a:srgbClr val="F9467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Donut 85"/>
            <p:cNvSpPr/>
            <p:nvPr/>
          </p:nvSpPr>
          <p:spPr>
            <a:xfrm>
              <a:off x="5078338" y="3302496"/>
              <a:ext cx="1473882" cy="1206624"/>
            </a:xfrm>
            <a:prstGeom prst="donut">
              <a:avLst>
                <a:gd name="adj" fmla="val 4413"/>
              </a:avLst>
            </a:prstGeom>
            <a:solidFill>
              <a:srgbClr val="F9467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Donut 87"/>
            <p:cNvSpPr/>
            <p:nvPr/>
          </p:nvSpPr>
          <p:spPr>
            <a:xfrm>
              <a:off x="2350418" y="2492896"/>
              <a:ext cx="925438" cy="792088"/>
            </a:xfrm>
            <a:prstGeom prst="donut">
              <a:avLst>
                <a:gd name="adj" fmla="val 4413"/>
              </a:avLst>
            </a:prstGeom>
            <a:solidFill>
              <a:srgbClr val="F9467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Donut 88"/>
            <p:cNvSpPr/>
            <p:nvPr/>
          </p:nvSpPr>
          <p:spPr>
            <a:xfrm>
              <a:off x="2782466" y="3573016"/>
              <a:ext cx="925438" cy="1282452"/>
            </a:xfrm>
            <a:prstGeom prst="donut">
              <a:avLst>
                <a:gd name="adj" fmla="val 4413"/>
              </a:avLst>
            </a:prstGeom>
            <a:solidFill>
              <a:srgbClr val="F9467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Donut 89"/>
            <p:cNvSpPr/>
            <p:nvPr/>
          </p:nvSpPr>
          <p:spPr>
            <a:xfrm>
              <a:off x="3790578" y="4018756"/>
              <a:ext cx="925438" cy="1498476"/>
            </a:xfrm>
            <a:prstGeom prst="donut">
              <a:avLst>
                <a:gd name="adj" fmla="val 4413"/>
              </a:avLst>
            </a:prstGeom>
            <a:solidFill>
              <a:srgbClr val="F9467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Donut 91"/>
            <p:cNvSpPr/>
            <p:nvPr/>
          </p:nvSpPr>
          <p:spPr>
            <a:xfrm>
              <a:off x="3358530" y="1412776"/>
              <a:ext cx="925438" cy="792088"/>
            </a:xfrm>
            <a:prstGeom prst="donut">
              <a:avLst>
                <a:gd name="adj" fmla="val 4413"/>
              </a:avLst>
            </a:prstGeom>
            <a:solidFill>
              <a:srgbClr val="F9467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46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How the algorithm works for rank-1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45350" y="1124744"/>
            <a:ext cx="8998650" cy="3384376"/>
          </a:xfrm>
        </p:spPr>
        <p:txBody>
          <a:bodyPr/>
          <a:lstStyle/>
          <a:p>
            <a:pPr marL="0" indent="0"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400" b="1" dirty="0" smtClean="0">
                <a:latin typeface="Helvetica Neue Light"/>
                <a:cs typeface="Helvetica Neue Light"/>
              </a:rPr>
              <a:t>Rank-1 case:</a:t>
            </a: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b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Q: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Maximize the inner product of two vectors?</a:t>
            </a: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				Ex, 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n = 4, k 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=2  :</a:t>
            </a: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A: find the k largest elements of </a:t>
            </a:r>
            <a:r>
              <a:rPr lang="en-US" sz="2100" b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v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933056"/>
            <a:ext cx="948690" cy="474345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105" y="1484784"/>
            <a:ext cx="1689790" cy="40384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54" y="3114312"/>
            <a:ext cx="3576320" cy="64008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24" y="4077072"/>
            <a:ext cx="3769360" cy="64008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55580" y="4653136"/>
            <a:ext cx="0" cy="65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744" y="5463781"/>
            <a:ext cx="4450680" cy="2694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-36512" y="2204864"/>
            <a:ext cx="918051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58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The simple intuition of Rank-1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45350" y="1124744"/>
            <a:ext cx="8998650" cy="3384376"/>
          </a:xfrm>
        </p:spPr>
        <p:txBody>
          <a:bodyPr/>
          <a:lstStyle/>
          <a:p>
            <a:pPr marL="0" indent="0"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Def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: top-k set: the k-largest </a:t>
            </a:r>
            <a:r>
              <a:rPr lang="en-US" sz="21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cordinates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of a vector, </a:t>
            </a:r>
          </a:p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		e.g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, if k =2, then top-2 set = 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{3,4}</a:t>
            </a: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Intuition:  </a:t>
            </a:r>
            <a:r>
              <a:rPr lang="en-US" sz="2100" b="1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x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picks the top-k set of </a:t>
            </a:r>
            <a:r>
              <a:rPr lang="en-US" sz="2100" b="1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v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.</a:t>
            </a: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140968"/>
            <a:ext cx="948690" cy="4743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99992" y="1772816"/>
            <a:ext cx="288032" cy="1944216"/>
          </a:xfrm>
          <a:prstGeom prst="rect">
            <a:avLst/>
          </a:prstGeom>
          <a:solidFill>
            <a:srgbClr val="02093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>
                <a:solidFill>
                  <a:srgbClr val="FF6600"/>
                </a:solidFill>
              </a:rPr>
              <a:t>3</a:t>
            </a:r>
          </a:p>
          <a:p>
            <a:pPr algn="ctr"/>
            <a:r>
              <a:rPr lang="en-US" dirty="0">
                <a:solidFill>
                  <a:srgbClr val="FF6600"/>
                </a:solidFill>
              </a:rPr>
              <a:t>4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40" y="2412751"/>
            <a:ext cx="2959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4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5517232"/>
            <a:ext cx="1655068" cy="941117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Rank-2?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45350" y="1124744"/>
            <a:ext cx="8998650" cy="3384376"/>
          </a:xfrm>
        </p:spPr>
        <p:txBody>
          <a:bodyPr/>
          <a:lstStyle/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b="1" dirty="0">
                <a:solidFill>
                  <a:srgbClr val="000000"/>
                </a:solidFill>
                <a:latin typeface="Helvetica Neue Light"/>
                <a:cs typeface="Helvetica Neue Light"/>
              </a:rPr>
              <a:t/>
            </a:r>
            <a:br>
              <a:rPr lang="en-US" sz="2100" b="1" dirty="0">
                <a:solidFill>
                  <a:srgbClr val="000000"/>
                </a:solidFill>
                <a:latin typeface="Helvetica Neue Light"/>
                <a:cs typeface="Helvetica Neue Light"/>
              </a:rPr>
            </a:b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Intuition:  </a:t>
            </a:r>
            <a:r>
              <a:rPr lang="en-US" sz="2100" b="1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x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picks the top-</a:t>
            </a:r>
            <a:r>
              <a:rPr lang="en-US" sz="2100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k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set of a vector from a 2-dimensional span.</a:t>
            </a: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4653136"/>
            <a:ext cx="9144000" cy="504056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Q: How many top-k sets do we need to check in a 2-dimensional span?</a:t>
            </a:r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-29475" y="5373216"/>
            <a:ext cx="9180512" cy="1080120"/>
          </a:xfrm>
          <a:prstGeom prst="roundRect">
            <a:avLst>
              <a:gd name="adj" fmla="val 0"/>
            </a:avLst>
          </a:prstGeom>
          <a:solidFill>
            <a:srgbClr val="01052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>
                <a:solidFill>
                  <a:srgbClr val="CA275B"/>
                </a:solidFill>
                <a:latin typeface="Helvetica Neue Light"/>
                <a:cs typeface="Helvetica Neue Light"/>
              </a:rPr>
              <a:t>[</a:t>
            </a:r>
            <a:r>
              <a:rPr lang="en-US" sz="2300" dirty="0" err="1">
                <a:solidFill>
                  <a:srgbClr val="CA275B"/>
                </a:solidFill>
                <a:latin typeface="Helvetica Neue Light"/>
                <a:cs typeface="Helvetica Neue Light"/>
              </a:rPr>
              <a:t>Asteris</a:t>
            </a:r>
            <a:r>
              <a:rPr lang="en-US" sz="2300" dirty="0">
                <a:solidFill>
                  <a:srgbClr val="CA275B"/>
                </a:solidFill>
                <a:latin typeface="Helvetica Neue Light"/>
                <a:cs typeface="Helvetica Neue Light"/>
              </a:rPr>
              <a:t>, P., </a:t>
            </a:r>
            <a:r>
              <a:rPr lang="en-US" sz="2300" dirty="0" err="1">
                <a:solidFill>
                  <a:srgbClr val="CA275B"/>
                </a:solidFill>
                <a:latin typeface="Helvetica Neue Light"/>
                <a:cs typeface="Helvetica Neue Light"/>
              </a:rPr>
              <a:t>Karystinos</a:t>
            </a:r>
            <a:r>
              <a:rPr lang="en-US" sz="2300" dirty="0">
                <a:solidFill>
                  <a:srgbClr val="CA275B"/>
                </a:solidFill>
                <a:latin typeface="Helvetica Neue Light"/>
                <a:cs typeface="Helvetica Neue Light"/>
              </a:rPr>
              <a:t>, 2011</a:t>
            </a:r>
            <a:r>
              <a:rPr lang="en-US" sz="2300" dirty="0" smtClean="0">
                <a:solidFill>
                  <a:srgbClr val="CA275B"/>
                </a:solidFill>
                <a:latin typeface="Helvetica Neue Light"/>
                <a:cs typeface="Helvetica Neue Light"/>
              </a:rPr>
              <a:t>] </a:t>
            </a: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(exact solver)</a:t>
            </a:r>
          </a:p>
          <a:p>
            <a:pPr algn="ctr">
              <a:buNone/>
            </a:pP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	Theorem: # top-</a:t>
            </a:r>
            <a:r>
              <a:rPr lang="en-US" sz="2300" i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k</a:t>
            </a: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sets we need to check = O(</a:t>
            </a:r>
            <a:r>
              <a:rPr lang="en-US" sz="2300" dirty="0">
                <a:solidFill>
                  <a:schemeClr val="bg1"/>
                </a:solidFill>
                <a:latin typeface="Helvetica Neue Light"/>
                <a:cs typeface="Helvetica Neue Light"/>
              </a:rPr>
              <a:t>n</a:t>
            </a:r>
            <a:r>
              <a:rPr lang="el-GR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^</a:t>
            </a: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d) </a:t>
            </a:r>
            <a:endParaRPr lang="en-US" sz="2300" i="1" dirty="0">
              <a:solidFill>
                <a:srgbClr val="E64EA1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130551" y="1598804"/>
            <a:ext cx="882898" cy="2304255"/>
            <a:chOff x="4318372" y="1340768"/>
            <a:chExt cx="1045716" cy="2444869"/>
          </a:xfrm>
        </p:grpSpPr>
        <p:sp>
          <p:nvSpPr>
            <p:cNvPr id="11" name="Rectangle 10"/>
            <p:cNvSpPr/>
            <p:nvPr/>
          </p:nvSpPr>
          <p:spPr>
            <a:xfrm>
              <a:off x="4355976" y="1697405"/>
              <a:ext cx="432048" cy="2088232"/>
            </a:xfrm>
            <a:prstGeom prst="rect">
              <a:avLst/>
            </a:prstGeom>
            <a:solidFill>
              <a:srgbClr val="0209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</a:p>
            <a:p>
              <a:pPr algn="ctr"/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2</a:t>
              </a:r>
            </a:p>
            <a:p>
              <a:pPr algn="ctr"/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3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32040" y="1697405"/>
              <a:ext cx="432048" cy="2088232"/>
            </a:xfrm>
            <a:prstGeom prst="rect">
              <a:avLst/>
            </a:prstGeom>
            <a:solidFill>
              <a:srgbClr val="D1305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</a:p>
            <a:p>
              <a:pPr algn="ctr"/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2</a:t>
              </a:r>
            </a:p>
            <a:p>
              <a:pPr algn="ctr"/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7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372" y="1340768"/>
              <a:ext cx="431800" cy="2921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588" y="1375594"/>
              <a:ext cx="444500" cy="292100"/>
            </a:xfrm>
            <a:prstGeom prst="rect">
              <a:avLst/>
            </a:prstGeom>
          </p:spPr>
        </p:pic>
      </p:grp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67" y="986946"/>
            <a:ext cx="4434866" cy="42583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-29475" y="1484784"/>
            <a:ext cx="918051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18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5517232"/>
            <a:ext cx="1655068" cy="941117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Rank-2?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45350" y="1052736"/>
            <a:ext cx="8998650" cy="3384376"/>
          </a:xfrm>
        </p:spPr>
        <p:txBody>
          <a:bodyPr/>
          <a:lstStyle/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Intuition:  </a:t>
            </a:r>
            <a:r>
              <a:rPr lang="en-US" sz="2100" b="1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x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picks the top-</a:t>
            </a:r>
            <a:r>
              <a:rPr lang="en-US" sz="2100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k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set of a vector from a 2-dimensional span.</a:t>
            </a: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algn="ctr">
              <a:buNone/>
            </a:pPr>
            <a:r>
              <a:rPr lang="en-US" sz="2100" b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Via constructing </a:t>
            </a:r>
            <a:r>
              <a:rPr lang="el-GR" sz="2100" b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ε</a:t>
            </a:r>
            <a:r>
              <a:rPr lang="en-US" sz="2100" b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-nets (i.e., a grid of points)</a:t>
            </a: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4653136"/>
            <a:ext cx="9144000" cy="504056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Q: How many top-k sets do we need to check in a 2-dimensional span?</a:t>
            </a:r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-29475" y="5373216"/>
            <a:ext cx="9180512" cy="1080120"/>
          </a:xfrm>
          <a:prstGeom prst="roundRect">
            <a:avLst>
              <a:gd name="adj" fmla="val 0"/>
            </a:avLst>
          </a:prstGeom>
          <a:solidFill>
            <a:srgbClr val="01052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(</a:t>
            </a:r>
            <a:r>
              <a:rPr lang="el-GR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ε-</a:t>
            </a: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error solver)</a:t>
            </a:r>
          </a:p>
          <a:p>
            <a:pPr algn="ctr">
              <a:buNone/>
            </a:pP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Theorem: # top-</a:t>
            </a:r>
            <a:r>
              <a:rPr lang="en-US" sz="2300" i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k</a:t>
            </a: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sets we need to check (for an error </a:t>
            </a:r>
            <a:r>
              <a:rPr lang="el-GR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ε</a:t>
            </a: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) = </a:t>
            </a:r>
            <a:r>
              <a:rPr lang="el-GR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1/ε^</a:t>
            </a: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</a:t>
            </a:r>
            <a:endParaRPr lang="en-US" sz="2300" i="1" dirty="0">
              <a:solidFill>
                <a:srgbClr val="E64EA1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130551" y="1598804"/>
            <a:ext cx="882898" cy="2304255"/>
            <a:chOff x="4318372" y="1340768"/>
            <a:chExt cx="1045716" cy="2444869"/>
          </a:xfrm>
        </p:grpSpPr>
        <p:sp>
          <p:nvSpPr>
            <p:cNvPr id="17" name="Rectangle 16"/>
            <p:cNvSpPr/>
            <p:nvPr/>
          </p:nvSpPr>
          <p:spPr>
            <a:xfrm>
              <a:off x="4355976" y="1697405"/>
              <a:ext cx="432048" cy="2088232"/>
            </a:xfrm>
            <a:prstGeom prst="rect">
              <a:avLst/>
            </a:prstGeom>
            <a:solidFill>
              <a:srgbClr val="02093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</a:p>
            <a:p>
              <a:pPr algn="ctr"/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2</a:t>
              </a:r>
            </a:p>
            <a:p>
              <a:pPr algn="ctr"/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3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32040" y="1697405"/>
              <a:ext cx="432048" cy="2088232"/>
            </a:xfrm>
            <a:prstGeom prst="rect">
              <a:avLst/>
            </a:prstGeom>
            <a:solidFill>
              <a:srgbClr val="D1305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</a:p>
            <a:p>
              <a:pPr algn="ctr"/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2</a:t>
              </a:r>
            </a:p>
            <a:p>
              <a:pPr algn="ctr"/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7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0</a:t>
              </a:r>
              <a:endParaRPr lang="en-US" dirty="0"/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372" y="1340768"/>
              <a:ext cx="431800" cy="2921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588" y="1375594"/>
              <a:ext cx="444500" cy="292100"/>
            </a:xfrm>
            <a:prstGeom prst="rect">
              <a:avLst/>
            </a:prstGeom>
          </p:spPr>
        </p:pic>
      </p:grp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67" y="986946"/>
            <a:ext cx="4434866" cy="42583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-29475" y="1484784"/>
            <a:ext cx="918051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-4062" y="188640"/>
            <a:ext cx="8104454" cy="1143000"/>
          </a:xfrm>
        </p:spPr>
        <p:txBody>
          <a:bodyPr/>
          <a:lstStyle/>
          <a:p>
            <a:pPr algn="l"/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Low-rank </a:t>
            </a:r>
            <a:r>
              <a:rPr lang="en-US" sz="3500" dirty="0" err="1" smtClean="0">
                <a:solidFill>
                  <a:srgbClr val="010529"/>
                </a:solidFill>
                <a:latin typeface="Helvetica Neue Light"/>
                <a:cs typeface="Helvetica Neue Light"/>
              </a:rPr>
              <a:t>DkS</a:t>
            </a:r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:</a:t>
            </a:r>
            <a:endParaRPr lang="en-US" sz="3500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22311" y="908720"/>
            <a:ext cx="7164288" cy="5184576"/>
          </a:xfrm>
          <a:prstGeom prst="rect">
            <a:avLst/>
          </a:prstGeom>
          <a:solidFill>
            <a:srgbClr val="D9D9D9"/>
          </a:solidFill>
          <a:ln w="76200" cmpd="sng">
            <a:solidFill>
              <a:srgbClr val="0105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/>
          <p:cNvCxnSpPr>
            <a:endCxn id="6" idx="0"/>
          </p:cNvCxnSpPr>
          <p:nvPr/>
        </p:nvCxnSpPr>
        <p:spPr>
          <a:xfrm>
            <a:off x="5151515" y="764704"/>
            <a:ext cx="0" cy="518016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47459" y="1282720"/>
            <a:ext cx="1008112" cy="706120"/>
          </a:xfrm>
          <a:prstGeom prst="rect">
            <a:avLst/>
          </a:prstGeom>
          <a:solidFill>
            <a:srgbClr val="010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Helvetica Neue Light"/>
                <a:cs typeface="Helvetica Neue Light"/>
              </a:rPr>
              <a:t>SVD</a:t>
            </a:r>
            <a:endParaRPr lang="en-US" sz="2300" dirty="0">
              <a:latin typeface="Helvetica Neue Light"/>
              <a:cs typeface="Helvetica Neue Light"/>
            </a:endParaRPr>
          </a:p>
        </p:txBody>
      </p:sp>
      <p:cxnSp>
        <p:nvCxnSpPr>
          <p:cNvPr id="16" name="Straight Arrow Connector 15"/>
          <p:cNvCxnSpPr>
            <a:stCxn id="6" idx="2"/>
          </p:cNvCxnSpPr>
          <p:nvPr/>
        </p:nvCxnSpPr>
        <p:spPr>
          <a:xfrm>
            <a:off x="5151515" y="1988840"/>
            <a:ext cx="0" cy="37400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51515" y="2708920"/>
            <a:ext cx="0" cy="64807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88" y="332656"/>
            <a:ext cx="368300" cy="330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39" y="2469282"/>
            <a:ext cx="1523752" cy="237468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946176" y="72008"/>
            <a:ext cx="786064" cy="764704"/>
            <a:chOff x="985672" y="2506274"/>
            <a:chExt cx="2169608" cy="1931326"/>
          </a:xfrm>
        </p:grpSpPr>
        <p:sp>
          <p:nvSpPr>
            <p:cNvPr id="24" name="Oval 23"/>
            <p:cNvSpPr/>
            <p:nvPr/>
          </p:nvSpPr>
          <p:spPr>
            <a:xfrm>
              <a:off x="2135096" y="32819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985672" y="30533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627096" y="42090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25" idx="6"/>
              <a:endCxn id="24" idx="2"/>
            </p:cNvCxnSpPr>
            <p:nvPr/>
          </p:nvCxnSpPr>
          <p:spPr>
            <a:xfrm>
              <a:off x="1214272" y="3167600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2926680" y="39376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5" idx="4"/>
              <a:endCxn id="26" idx="1"/>
            </p:cNvCxnSpPr>
            <p:nvPr/>
          </p:nvCxnSpPr>
          <p:spPr>
            <a:xfrm>
              <a:off x="1099972" y="3281900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2849620" y="280645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525348" y="250627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2" idx="6"/>
              <a:endCxn id="31" idx="1"/>
            </p:cNvCxnSpPr>
            <p:nvPr/>
          </p:nvCxnSpPr>
          <p:spPr>
            <a:xfrm>
              <a:off x="1753948" y="2620574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5" idx="7"/>
              <a:endCxn id="32" idx="3"/>
            </p:cNvCxnSpPr>
            <p:nvPr/>
          </p:nvCxnSpPr>
          <p:spPr>
            <a:xfrm flipV="1">
              <a:off x="1180794" y="2701396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9" idx="0"/>
              <a:endCxn id="31" idx="4"/>
            </p:cNvCxnSpPr>
            <p:nvPr/>
          </p:nvCxnSpPr>
          <p:spPr>
            <a:xfrm flipH="1" flipV="1">
              <a:off x="2963920" y="3035052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9" idx="1"/>
              <a:endCxn id="24" idx="5"/>
            </p:cNvCxnSpPr>
            <p:nvPr/>
          </p:nvCxnSpPr>
          <p:spPr>
            <a:xfrm flipH="1" flipV="1">
              <a:off x="2330218" y="3477022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5" idx="7"/>
              <a:endCxn id="31" idx="2"/>
            </p:cNvCxnSpPr>
            <p:nvPr/>
          </p:nvCxnSpPr>
          <p:spPr>
            <a:xfrm flipV="1">
              <a:off x="1180794" y="2920752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84168" y="2276872"/>
            <a:ext cx="807513" cy="777029"/>
            <a:chOff x="6050136" y="2433778"/>
            <a:chExt cx="2169608" cy="1931326"/>
          </a:xfrm>
        </p:grpSpPr>
        <p:sp>
          <p:nvSpPr>
            <p:cNvPr id="49" name="Oval 48"/>
            <p:cNvSpPr/>
            <p:nvPr/>
          </p:nvSpPr>
          <p:spPr>
            <a:xfrm>
              <a:off x="7199560" y="32094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050136" y="29808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691560" y="41365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>
              <a:stCxn id="50" idx="6"/>
              <a:endCxn id="49" idx="2"/>
            </p:cNvCxnSpPr>
            <p:nvPr/>
          </p:nvCxnSpPr>
          <p:spPr>
            <a:xfrm>
              <a:off x="6278736" y="3095104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7991144" y="386518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>
              <a:stCxn id="50" idx="4"/>
              <a:endCxn id="51" idx="1"/>
            </p:cNvCxnSpPr>
            <p:nvPr/>
          </p:nvCxnSpPr>
          <p:spPr>
            <a:xfrm>
              <a:off x="6164436" y="3209404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7914084" y="2733956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589812" y="24337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56" idx="6"/>
              <a:endCxn id="55" idx="1"/>
            </p:cNvCxnSpPr>
            <p:nvPr/>
          </p:nvCxnSpPr>
          <p:spPr>
            <a:xfrm>
              <a:off x="6818412" y="2548078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50" idx="7"/>
              <a:endCxn id="56" idx="3"/>
            </p:cNvCxnSpPr>
            <p:nvPr/>
          </p:nvCxnSpPr>
          <p:spPr>
            <a:xfrm flipV="1">
              <a:off x="6245258" y="2628900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3" idx="0"/>
              <a:endCxn id="55" idx="4"/>
            </p:cNvCxnSpPr>
            <p:nvPr/>
          </p:nvCxnSpPr>
          <p:spPr>
            <a:xfrm flipH="1" flipV="1">
              <a:off x="8028384" y="2962556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3" idx="1"/>
              <a:endCxn id="49" idx="5"/>
            </p:cNvCxnSpPr>
            <p:nvPr/>
          </p:nvCxnSpPr>
          <p:spPr>
            <a:xfrm flipH="1" flipV="1">
              <a:off x="7394682" y="3404526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0" idx="7"/>
              <a:endCxn id="55" idx="2"/>
            </p:cNvCxnSpPr>
            <p:nvPr/>
          </p:nvCxnSpPr>
          <p:spPr>
            <a:xfrm flipV="1">
              <a:off x="6245258" y="2848256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49" idx="4"/>
              <a:endCxn id="51" idx="0"/>
            </p:cNvCxnSpPr>
            <p:nvPr/>
          </p:nvCxnSpPr>
          <p:spPr>
            <a:xfrm flipH="1">
              <a:off x="6805860" y="3438004"/>
              <a:ext cx="508000" cy="698500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53" idx="2"/>
              <a:endCxn id="51" idx="6"/>
            </p:cNvCxnSpPr>
            <p:nvPr/>
          </p:nvCxnSpPr>
          <p:spPr>
            <a:xfrm flipH="1">
              <a:off x="6920160" y="3979482"/>
              <a:ext cx="1070984" cy="271322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5" idx="3"/>
              <a:endCxn id="49" idx="6"/>
            </p:cNvCxnSpPr>
            <p:nvPr/>
          </p:nvCxnSpPr>
          <p:spPr>
            <a:xfrm flipH="1">
              <a:off x="7428160" y="2929078"/>
              <a:ext cx="519402" cy="394626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414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-4062" y="188640"/>
            <a:ext cx="8104454" cy="1143000"/>
          </a:xfrm>
        </p:spPr>
        <p:txBody>
          <a:bodyPr/>
          <a:lstStyle/>
          <a:p>
            <a:pPr algn="l"/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Low-rank </a:t>
            </a:r>
            <a:r>
              <a:rPr lang="en-US" sz="3500" dirty="0" err="1" smtClean="0">
                <a:solidFill>
                  <a:srgbClr val="010529"/>
                </a:solidFill>
                <a:latin typeface="Helvetica Neue Light"/>
                <a:cs typeface="Helvetica Neue Light"/>
              </a:rPr>
              <a:t>DkS</a:t>
            </a:r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:</a:t>
            </a:r>
            <a:endParaRPr lang="en-US" sz="3500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22311" y="908720"/>
            <a:ext cx="7164288" cy="5184576"/>
          </a:xfrm>
          <a:prstGeom prst="rect">
            <a:avLst/>
          </a:prstGeom>
          <a:solidFill>
            <a:srgbClr val="D9D9D9"/>
          </a:solidFill>
          <a:ln w="76200" cmpd="sng">
            <a:solidFill>
              <a:srgbClr val="0105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/>
          <p:cNvCxnSpPr>
            <a:endCxn id="6" idx="0"/>
          </p:cNvCxnSpPr>
          <p:nvPr/>
        </p:nvCxnSpPr>
        <p:spPr>
          <a:xfrm>
            <a:off x="5151515" y="764704"/>
            <a:ext cx="0" cy="518016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47459" y="1282720"/>
            <a:ext cx="1008112" cy="706120"/>
          </a:xfrm>
          <a:prstGeom prst="rect">
            <a:avLst/>
          </a:prstGeom>
          <a:solidFill>
            <a:srgbClr val="010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Helvetica Neue Light"/>
                <a:cs typeface="Helvetica Neue Light"/>
              </a:rPr>
              <a:t>SVD</a:t>
            </a:r>
            <a:endParaRPr lang="en-US" sz="2300" dirty="0">
              <a:latin typeface="Helvetica Neue Light"/>
              <a:cs typeface="Helvetica Neue Light"/>
            </a:endParaRPr>
          </a:p>
        </p:txBody>
      </p:sp>
      <p:cxnSp>
        <p:nvCxnSpPr>
          <p:cNvPr id="16" name="Straight Arrow Connector 15"/>
          <p:cNvCxnSpPr>
            <a:stCxn id="6" idx="2"/>
          </p:cNvCxnSpPr>
          <p:nvPr/>
        </p:nvCxnSpPr>
        <p:spPr>
          <a:xfrm>
            <a:off x="5151515" y="1988840"/>
            <a:ext cx="0" cy="37400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51515" y="2708920"/>
            <a:ext cx="0" cy="64807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88" y="332656"/>
            <a:ext cx="368300" cy="330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39" y="2469282"/>
            <a:ext cx="1523752" cy="23746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55" y="3429000"/>
            <a:ext cx="6962999" cy="16613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40803" y="3789040"/>
            <a:ext cx="7145795" cy="288032"/>
          </a:xfrm>
          <a:prstGeom prst="rect">
            <a:avLst/>
          </a:prstGeom>
          <a:solidFill>
            <a:srgbClr val="5266FF">
              <a:alpha val="4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946176" y="72008"/>
            <a:ext cx="786064" cy="764704"/>
            <a:chOff x="985672" y="2506274"/>
            <a:chExt cx="2169608" cy="1931326"/>
          </a:xfrm>
        </p:grpSpPr>
        <p:sp>
          <p:nvSpPr>
            <p:cNvPr id="20" name="Oval 19"/>
            <p:cNvSpPr/>
            <p:nvPr/>
          </p:nvSpPr>
          <p:spPr>
            <a:xfrm>
              <a:off x="2135096" y="32819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85672" y="30533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627096" y="42090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1" idx="6"/>
              <a:endCxn id="20" idx="2"/>
            </p:cNvCxnSpPr>
            <p:nvPr/>
          </p:nvCxnSpPr>
          <p:spPr>
            <a:xfrm>
              <a:off x="1214272" y="3167600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2926680" y="39376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stCxn id="21" idx="4"/>
              <a:endCxn id="22" idx="1"/>
            </p:cNvCxnSpPr>
            <p:nvPr/>
          </p:nvCxnSpPr>
          <p:spPr>
            <a:xfrm>
              <a:off x="1099972" y="3281900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2849620" y="280645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525348" y="250627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6"/>
              <a:endCxn id="28" idx="1"/>
            </p:cNvCxnSpPr>
            <p:nvPr/>
          </p:nvCxnSpPr>
          <p:spPr>
            <a:xfrm>
              <a:off x="1753948" y="2620574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1" idx="7"/>
              <a:endCxn id="29" idx="3"/>
            </p:cNvCxnSpPr>
            <p:nvPr/>
          </p:nvCxnSpPr>
          <p:spPr>
            <a:xfrm flipV="1">
              <a:off x="1180794" y="2701396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5" idx="0"/>
              <a:endCxn id="28" idx="4"/>
            </p:cNvCxnSpPr>
            <p:nvPr/>
          </p:nvCxnSpPr>
          <p:spPr>
            <a:xfrm flipH="1" flipV="1">
              <a:off x="2963920" y="3035052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5" idx="1"/>
              <a:endCxn id="20" idx="5"/>
            </p:cNvCxnSpPr>
            <p:nvPr/>
          </p:nvCxnSpPr>
          <p:spPr>
            <a:xfrm flipH="1" flipV="1">
              <a:off x="2330218" y="3477022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1" idx="7"/>
              <a:endCxn id="28" idx="2"/>
            </p:cNvCxnSpPr>
            <p:nvPr/>
          </p:nvCxnSpPr>
          <p:spPr>
            <a:xfrm flipV="1">
              <a:off x="1180794" y="2920752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084168" y="2276872"/>
            <a:ext cx="807513" cy="777029"/>
            <a:chOff x="6050136" y="2433778"/>
            <a:chExt cx="2169608" cy="1931326"/>
          </a:xfrm>
        </p:grpSpPr>
        <p:sp>
          <p:nvSpPr>
            <p:cNvPr id="36" name="Oval 35"/>
            <p:cNvSpPr/>
            <p:nvPr/>
          </p:nvSpPr>
          <p:spPr>
            <a:xfrm>
              <a:off x="7199560" y="32094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050136" y="29808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691560" y="41365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7" idx="6"/>
              <a:endCxn id="36" idx="2"/>
            </p:cNvCxnSpPr>
            <p:nvPr/>
          </p:nvCxnSpPr>
          <p:spPr>
            <a:xfrm>
              <a:off x="6278736" y="3095104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7991144" y="386518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37" idx="4"/>
              <a:endCxn id="40" idx="1"/>
            </p:cNvCxnSpPr>
            <p:nvPr/>
          </p:nvCxnSpPr>
          <p:spPr>
            <a:xfrm>
              <a:off x="6164436" y="3209404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7914084" y="2733956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589812" y="24337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6" idx="6"/>
              <a:endCxn id="45" idx="1"/>
            </p:cNvCxnSpPr>
            <p:nvPr/>
          </p:nvCxnSpPr>
          <p:spPr>
            <a:xfrm>
              <a:off x="6818412" y="2548078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7" idx="7"/>
              <a:endCxn id="46" idx="3"/>
            </p:cNvCxnSpPr>
            <p:nvPr/>
          </p:nvCxnSpPr>
          <p:spPr>
            <a:xfrm flipV="1">
              <a:off x="6245258" y="2628900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3" idx="0"/>
              <a:endCxn id="45" idx="4"/>
            </p:cNvCxnSpPr>
            <p:nvPr/>
          </p:nvCxnSpPr>
          <p:spPr>
            <a:xfrm flipH="1" flipV="1">
              <a:off x="8028384" y="2962556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3" idx="1"/>
              <a:endCxn id="36" idx="5"/>
            </p:cNvCxnSpPr>
            <p:nvPr/>
          </p:nvCxnSpPr>
          <p:spPr>
            <a:xfrm flipH="1" flipV="1">
              <a:off x="7394682" y="3404526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7" idx="7"/>
              <a:endCxn id="45" idx="2"/>
            </p:cNvCxnSpPr>
            <p:nvPr/>
          </p:nvCxnSpPr>
          <p:spPr>
            <a:xfrm flipV="1">
              <a:off x="6245258" y="2848256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6" idx="4"/>
              <a:endCxn id="40" idx="0"/>
            </p:cNvCxnSpPr>
            <p:nvPr/>
          </p:nvCxnSpPr>
          <p:spPr>
            <a:xfrm flipH="1">
              <a:off x="6805860" y="3438004"/>
              <a:ext cx="508000" cy="698500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3" idx="2"/>
              <a:endCxn id="40" idx="6"/>
            </p:cNvCxnSpPr>
            <p:nvPr/>
          </p:nvCxnSpPr>
          <p:spPr>
            <a:xfrm flipH="1">
              <a:off x="6920160" y="3979482"/>
              <a:ext cx="1070984" cy="271322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5" idx="3"/>
              <a:endCxn id="36" idx="6"/>
            </p:cNvCxnSpPr>
            <p:nvPr/>
          </p:nvCxnSpPr>
          <p:spPr>
            <a:xfrm flipH="1">
              <a:off x="7428160" y="2929078"/>
              <a:ext cx="519402" cy="394626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07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-4062" y="188640"/>
            <a:ext cx="8104454" cy="1143000"/>
          </a:xfrm>
        </p:spPr>
        <p:txBody>
          <a:bodyPr/>
          <a:lstStyle/>
          <a:p>
            <a:pPr algn="l"/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Low-rank </a:t>
            </a:r>
            <a:r>
              <a:rPr lang="en-US" sz="3500" dirty="0" err="1" smtClean="0">
                <a:solidFill>
                  <a:srgbClr val="010529"/>
                </a:solidFill>
                <a:latin typeface="Helvetica Neue Light"/>
                <a:cs typeface="Helvetica Neue Light"/>
              </a:rPr>
              <a:t>DkS</a:t>
            </a:r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:</a:t>
            </a:r>
            <a:endParaRPr lang="en-US" sz="3500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22311" y="908720"/>
            <a:ext cx="7164288" cy="5184576"/>
          </a:xfrm>
          <a:prstGeom prst="rect">
            <a:avLst/>
          </a:prstGeom>
          <a:solidFill>
            <a:srgbClr val="D9D9D9"/>
          </a:solidFill>
          <a:ln w="76200" cmpd="sng">
            <a:solidFill>
              <a:srgbClr val="0105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/>
          <p:cNvCxnSpPr>
            <a:endCxn id="6" idx="0"/>
          </p:cNvCxnSpPr>
          <p:nvPr/>
        </p:nvCxnSpPr>
        <p:spPr>
          <a:xfrm>
            <a:off x="5151515" y="764704"/>
            <a:ext cx="0" cy="518016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47459" y="1282720"/>
            <a:ext cx="1008112" cy="706120"/>
          </a:xfrm>
          <a:prstGeom prst="rect">
            <a:avLst/>
          </a:prstGeom>
          <a:solidFill>
            <a:srgbClr val="010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Helvetica Neue Light"/>
                <a:cs typeface="Helvetica Neue Light"/>
              </a:rPr>
              <a:t>SVD</a:t>
            </a:r>
            <a:endParaRPr lang="en-US" sz="2300" dirty="0">
              <a:latin typeface="Helvetica Neue Light"/>
              <a:cs typeface="Helvetica Neue Light"/>
            </a:endParaRPr>
          </a:p>
        </p:txBody>
      </p:sp>
      <p:cxnSp>
        <p:nvCxnSpPr>
          <p:cNvPr id="16" name="Straight Arrow Connector 15"/>
          <p:cNvCxnSpPr>
            <a:stCxn id="6" idx="2"/>
          </p:cNvCxnSpPr>
          <p:nvPr/>
        </p:nvCxnSpPr>
        <p:spPr>
          <a:xfrm>
            <a:off x="5151515" y="1988840"/>
            <a:ext cx="0" cy="37400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51515" y="2708920"/>
            <a:ext cx="0" cy="64807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88" y="332656"/>
            <a:ext cx="368300" cy="330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39" y="2469282"/>
            <a:ext cx="1523752" cy="23746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55" y="3429000"/>
            <a:ext cx="6962999" cy="16613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40803" y="4149080"/>
            <a:ext cx="7145795" cy="288032"/>
          </a:xfrm>
          <a:prstGeom prst="rect">
            <a:avLst/>
          </a:prstGeom>
          <a:solidFill>
            <a:srgbClr val="5266FF">
              <a:alpha val="4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946176" y="72008"/>
            <a:ext cx="786064" cy="764704"/>
            <a:chOff x="985672" y="2506274"/>
            <a:chExt cx="2169608" cy="1931326"/>
          </a:xfrm>
        </p:grpSpPr>
        <p:sp>
          <p:nvSpPr>
            <p:cNvPr id="20" name="Oval 19"/>
            <p:cNvSpPr/>
            <p:nvPr/>
          </p:nvSpPr>
          <p:spPr>
            <a:xfrm>
              <a:off x="2135096" y="32819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85672" y="30533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627096" y="42090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1" idx="6"/>
              <a:endCxn id="20" idx="2"/>
            </p:cNvCxnSpPr>
            <p:nvPr/>
          </p:nvCxnSpPr>
          <p:spPr>
            <a:xfrm>
              <a:off x="1214272" y="3167600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2926680" y="39376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stCxn id="21" idx="4"/>
              <a:endCxn id="22" idx="1"/>
            </p:cNvCxnSpPr>
            <p:nvPr/>
          </p:nvCxnSpPr>
          <p:spPr>
            <a:xfrm>
              <a:off x="1099972" y="3281900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2849620" y="280645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525348" y="250627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6"/>
              <a:endCxn id="28" idx="1"/>
            </p:cNvCxnSpPr>
            <p:nvPr/>
          </p:nvCxnSpPr>
          <p:spPr>
            <a:xfrm>
              <a:off x="1753948" y="2620574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1" idx="7"/>
              <a:endCxn id="29" idx="3"/>
            </p:cNvCxnSpPr>
            <p:nvPr/>
          </p:nvCxnSpPr>
          <p:spPr>
            <a:xfrm flipV="1">
              <a:off x="1180794" y="2701396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5" idx="0"/>
              <a:endCxn id="28" idx="4"/>
            </p:cNvCxnSpPr>
            <p:nvPr/>
          </p:nvCxnSpPr>
          <p:spPr>
            <a:xfrm flipH="1" flipV="1">
              <a:off x="2963920" y="3035052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5" idx="1"/>
              <a:endCxn id="20" idx="5"/>
            </p:cNvCxnSpPr>
            <p:nvPr/>
          </p:nvCxnSpPr>
          <p:spPr>
            <a:xfrm flipH="1" flipV="1">
              <a:off x="2330218" y="3477022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1" idx="7"/>
              <a:endCxn id="28" idx="2"/>
            </p:cNvCxnSpPr>
            <p:nvPr/>
          </p:nvCxnSpPr>
          <p:spPr>
            <a:xfrm flipV="1">
              <a:off x="1180794" y="2920752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084168" y="2276872"/>
            <a:ext cx="807513" cy="777029"/>
            <a:chOff x="6050136" y="2433778"/>
            <a:chExt cx="2169608" cy="1931326"/>
          </a:xfrm>
        </p:grpSpPr>
        <p:sp>
          <p:nvSpPr>
            <p:cNvPr id="36" name="Oval 35"/>
            <p:cNvSpPr/>
            <p:nvPr/>
          </p:nvSpPr>
          <p:spPr>
            <a:xfrm>
              <a:off x="7199560" y="32094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050136" y="29808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691560" y="41365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7" idx="6"/>
              <a:endCxn id="36" idx="2"/>
            </p:cNvCxnSpPr>
            <p:nvPr/>
          </p:nvCxnSpPr>
          <p:spPr>
            <a:xfrm>
              <a:off x="6278736" y="3095104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7991144" y="386518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37" idx="4"/>
              <a:endCxn id="40" idx="1"/>
            </p:cNvCxnSpPr>
            <p:nvPr/>
          </p:nvCxnSpPr>
          <p:spPr>
            <a:xfrm>
              <a:off x="6164436" y="3209404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7914084" y="2733956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589812" y="24337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6" idx="6"/>
              <a:endCxn id="45" idx="1"/>
            </p:cNvCxnSpPr>
            <p:nvPr/>
          </p:nvCxnSpPr>
          <p:spPr>
            <a:xfrm>
              <a:off x="6818412" y="2548078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7" idx="7"/>
              <a:endCxn id="46" idx="3"/>
            </p:cNvCxnSpPr>
            <p:nvPr/>
          </p:nvCxnSpPr>
          <p:spPr>
            <a:xfrm flipV="1">
              <a:off x="6245258" y="2628900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3" idx="0"/>
              <a:endCxn id="45" idx="4"/>
            </p:cNvCxnSpPr>
            <p:nvPr/>
          </p:nvCxnSpPr>
          <p:spPr>
            <a:xfrm flipH="1" flipV="1">
              <a:off x="8028384" y="2962556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3" idx="1"/>
              <a:endCxn id="36" idx="5"/>
            </p:cNvCxnSpPr>
            <p:nvPr/>
          </p:nvCxnSpPr>
          <p:spPr>
            <a:xfrm flipH="1" flipV="1">
              <a:off x="7394682" y="3404526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7" idx="7"/>
              <a:endCxn id="45" idx="2"/>
            </p:cNvCxnSpPr>
            <p:nvPr/>
          </p:nvCxnSpPr>
          <p:spPr>
            <a:xfrm flipV="1">
              <a:off x="6245258" y="2848256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6" idx="4"/>
              <a:endCxn id="40" idx="0"/>
            </p:cNvCxnSpPr>
            <p:nvPr/>
          </p:nvCxnSpPr>
          <p:spPr>
            <a:xfrm flipH="1">
              <a:off x="6805860" y="3438004"/>
              <a:ext cx="508000" cy="698500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3" idx="2"/>
              <a:endCxn id="40" idx="6"/>
            </p:cNvCxnSpPr>
            <p:nvPr/>
          </p:nvCxnSpPr>
          <p:spPr>
            <a:xfrm flipH="1">
              <a:off x="6920160" y="3979482"/>
              <a:ext cx="1070984" cy="271322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5" idx="3"/>
              <a:endCxn id="36" idx="6"/>
            </p:cNvCxnSpPr>
            <p:nvPr/>
          </p:nvCxnSpPr>
          <p:spPr>
            <a:xfrm flipH="1">
              <a:off x="7428160" y="2929078"/>
              <a:ext cx="519402" cy="394626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253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-4062" y="188640"/>
            <a:ext cx="8104454" cy="1143000"/>
          </a:xfrm>
        </p:spPr>
        <p:txBody>
          <a:bodyPr/>
          <a:lstStyle/>
          <a:p>
            <a:pPr algn="l"/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Low-rank </a:t>
            </a:r>
            <a:r>
              <a:rPr lang="en-US" sz="3500" dirty="0" err="1" smtClean="0">
                <a:solidFill>
                  <a:srgbClr val="010529"/>
                </a:solidFill>
                <a:latin typeface="Helvetica Neue Light"/>
                <a:cs typeface="Helvetica Neue Light"/>
              </a:rPr>
              <a:t>DkS</a:t>
            </a:r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:</a:t>
            </a:r>
            <a:endParaRPr lang="en-US" sz="3500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22311" y="908720"/>
            <a:ext cx="7164288" cy="5184576"/>
          </a:xfrm>
          <a:prstGeom prst="rect">
            <a:avLst/>
          </a:prstGeom>
          <a:solidFill>
            <a:srgbClr val="D9D9D9"/>
          </a:solidFill>
          <a:ln w="76200" cmpd="sng">
            <a:solidFill>
              <a:srgbClr val="0105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/>
          <p:cNvCxnSpPr>
            <a:endCxn id="6" idx="0"/>
          </p:cNvCxnSpPr>
          <p:nvPr/>
        </p:nvCxnSpPr>
        <p:spPr>
          <a:xfrm>
            <a:off x="5151515" y="764704"/>
            <a:ext cx="0" cy="518016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47459" y="1282720"/>
            <a:ext cx="1008112" cy="706120"/>
          </a:xfrm>
          <a:prstGeom prst="rect">
            <a:avLst/>
          </a:prstGeom>
          <a:solidFill>
            <a:srgbClr val="010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Helvetica Neue Light"/>
                <a:cs typeface="Helvetica Neue Light"/>
              </a:rPr>
              <a:t>SVD</a:t>
            </a:r>
            <a:endParaRPr lang="en-US" sz="2300" dirty="0">
              <a:latin typeface="Helvetica Neue Light"/>
              <a:cs typeface="Helvetica Neue Light"/>
            </a:endParaRPr>
          </a:p>
        </p:txBody>
      </p:sp>
      <p:cxnSp>
        <p:nvCxnSpPr>
          <p:cNvPr id="16" name="Straight Arrow Connector 15"/>
          <p:cNvCxnSpPr>
            <a:stCxn id="6" idx="2"/>
          </p:cNvCxnSpPr>
          <p:nvPr/>
        </p:nvCxnSpPr>
        <p:spPr>
          <a:xfrm>
            <a:off x="5151515" y="1988840"/>
            <a:ext cx="0" cy="37400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51515" y="2708920"/>
            <a:ext cx="0" cy="64807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88" y="332656"/>
            <a:ext cx="368300" cy="330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39" y="2469282"/>
            <a:ext cx="1523752" cy="23746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55" y="3429000"/>
            <a:ext cx="6962999" cy="16613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40803" y="4437112"/>
            <a:ext cx="7145795" cy="288032"/>
          </a:xfrm>
          <a:prstGeom prst="rect">
            <a:avLst/>
          </a:prstGeom>
          <a:solidFill>
            <a:srgbClr val="5266FF">
              <a:alpha val="4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5946176" y="72008"/>
            <a:ext cx="786064" cy="764704"/>
            <a:chOff x="985672" y="2506274"/>
            <a:chExt cx="2169608" cy="1931326"/>
          </a:xfrm>
        </p:grpSpPr>
        <p:sp>
          <p:nvSpPr>
            <p:cNvPr id="21" name="Oval 20"/>
            <p:cNvSpPr/>
            <p:nvPr/>
          </p:nvSpPr>
          <p:spPr>
            <a:xfrm>
              <a:off x="2135096" y="32819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85672" y="30533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627096" y="42090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2" idx="6"/>
              <a:endCxn id="21" idx="2"/>
            </p:cNvCxnSpPr>
            <p:nvPr/>
          </p:nvCxnSpPr>
          <p:spPr>
            <a:xfrm>
              <a:off x="1214272" y="3167600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2926680" y="39376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22" idx="4"/>
              <a:endCxn id="24" idx="1"/>
            </p:cNvCxnSpPr>
            <p:nvPr/>
          </p:nvCxnSpPr>
          <p:spPr>
            <a:xfrm>
              <a:off x="1099972" y="3281900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2849620" y="280645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525348" y="250627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6"/>
              <a:endCxn id="29" idx="1"/>
            </p:cNvCxnSpPr>
            <p:nvPr/>
          </p:nvCxnSpPr>
          <p:spPr>
            <a:xfrm>
              <a:off x="1753948" y="2620574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2" idx="7"/>
              <a:endCxn id="30" idx="3"/>
            </p:cNvCxnSpPr>
            <p:nvPr/>
          </p:nvCxnSpPr>
          <p:spPr>
            <a:xfrm flipV="1">
              <a:off x="1180794" y="2701396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0"/>
              <a:endCxn id="29" idx="4"/>
            </p:cNvCxnSpPr>
            <p:nvPr/>
          </p:nvCxnSpPr>
          <p:spPr>
            <a:xfrm flipH="1" flipV="1">
              <a:off x="2963920" y="3035052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6" idx="1"/>
              <a:endCxn id="21" idx="5"/>
            </p:cNvCxnSpPr>
            <p:nvPr/>
          </p:nvCxnSpPr>
          <p:spPr>
            <a:xfrm flipH="1" flipV="1">
              <a:off x="2330218" y="3477022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2" idx="7"/>
              <a:endCxn id="29" idx="2"/>
            </p:cNvCxnSpPr>
            <p:nvPr/>
          </p:nvCxnSpPr>
          <p:spPr>
            <a:xfrm flipV="1">
              <a:off x="1180794" y="2920752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084168" y="2276872"/>
            <a:ext cx="807513" cy="777029"/>
            <a:chOff x="6050136" y="2433778"/>
            <a:chExt cx="2169608" cy="1931326"/>
          </a:xfrm>
        </p:grpSpPr>
        <p:sp>
          <p:nvSpPr>
            <p:cNvPr id="37" name="Oval 36"/>
            <p:cNvSpPr/>
            <p:nvPr/>
          </p:nvSpPr>
          <p:spPr>
            <a:xfrm>
              <a:off x="7199560" y="32094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050136" y="29808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691560" y="41365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0" idx="6"/>
              <a:endCxn id="37" idx="2"/>
            </p:cNvCxnSpPr>
            <p:nvPr/>
          </p:nvCxnSpPr>
          <p:spPr>
            <a:xfrm>
              <a:off x="6278736" y="3095104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7991144" y="386518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0" idx="4"/>
              <a:endCxn id="42" idx="1"/>
            </p:cNvCxnSpPr>
            <p:nvPr/>
          </p:nvCxnSpPr>
          <p:spPr>
            <a:xfrm>
              <a:off x="6164436" y="3209404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7914084" y="2733956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589812" y="24337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7" idx="6"/>
              <a:endCxn id="46" idx="1"/>
            </p:cNvCxnSpPr>
            <p:nvPr/>
          </p:nvCxnSpPr>
          <p:spPr>
            <a:xfrm>
              <a:off x="6818412" y="2548078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0" idx="7"/>
              <a:endCxn id="47" idx="3"/>
            </p:cNvCxnSpPr>
            <p:nvPr/>
          </p:nvCxnSpPr>
          <p:spPr>
            <a:xfrm flipV="1">
              <a:off x="6245258" y="2628900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4" idx="0"/>
              <a:endCxn id="46" idx="4"/>
            </p:cNvCxnSpPr>
            <p:nvPr/>
          </p:nvCxnSpPr>
          <p:spPr>
            <a:xfrm flipH="1" flipV="1">
              <a:off x="8028384" y="2962556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4" idx="1"/>
              <a:endCxn id="37" idx="5"/>
            </p:cNvCxnSpPr>
            <p:nvPr/>
          </p:nvCxnSpPr>
          <p:spPr>
            <a:xfrm flipH="1" flipV="1">
              <a:off x="7394682" y="3404526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0" idx="7"/>
              <a:endCxn id="46" idx="2"/>
            </p:cNvCxnSpPr>
            <p:nvPr/>
          </p:nvCxnSpPr>
          <p:spPr>
            <a:xfrm flipV="1">
              <a:off x="6245258" y="2848256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7" idx="4"/>
              <a:endCxn id="42" idx="0"/>
            </p:cNvCxnSpPr>
            <p:nvPr/>
          </p:nvCxnSpPr>
          <p:spPr>
            <a:xfrm flipH="1">
              <a:off x="6805860" y="3438004"/>
              <a:ext cx="508000" cy="698500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4" idx="2"/>
              <a:endCxn id="42" idx="6"/>
            </p:cNvCxnSpPr>
            <p:nvPr/>
          </p:nvCxnSpPr>
          <p:spPr>
            <a:xfrm flipH="1">
              <a:off x="6920160" y="3979482"/>
              <a:ext cx="1070984" cy="271322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6" idx="3"/>
              <a:endCxn id="37" idx="6"/>
            </p:cNvCxnSpPr>
            <p:nvPr/>
          </p:nvCxnSpPr>
          <p:spPr>
            <a:xfrm flipH="1">
              <a:off x="7428160" y="2929078"/>
              <a:ext cx="519402" cy="394626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6516216" y="4365104"/>
            <a:ext cx="153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 k-</a:t>
            </a:r>
            <a:r>
              <a:rPr lang="en-US" dirty="0" err="1" smtClean="0"/>
              <a:t>subgraph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09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-4062" y="188640"/>
            <a:ext cx="8104454" cy="1143000"/>
          </a:xfrm>
        </p:spPr>
        <p:txBody>
          <a:bodyPr/>
          <a:lstStyle/>
          <a:p>
            <a:pPr algn="l"/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Low-rank </a:t>
            </a:r>
            <a:r>
              <a:rPr lang="en-US" sz="3500" dirty="0" err="1" smtClean="0">
                <a:solidFill>
                  <a:srgbClr val="010529"/>
                </a:solidFill>
                <a:latin typeface="Helvetica Neue Light"/>
                <a:cs typeface="Helvetica Neue Light"/>
              </a:rPr>
              <a:t>DkS</a:t>
            </a:r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:</a:t>
            </a:r>
            <a:endParaRPr lang="en-US" sz="3500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22311" y="908720"/>
            <a:ext cx="7164288" cy="5184576"/>
          </a:xfrm>
          <a:prstGeom prst="rect">
            <a:avLst/>
          </a:prstGeom>
          <a:solidFill>
            <a:srgbClr val="D9D9D9"/>
          </a:solidFill>
          <a:ln w="76200" cmpd="sng">
            <a:solidFill>
              <a:srgbClr val="0105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/>
          <p:cNvCxnSpPr>
            <a:endCxn id="6" idx="0"/>
          </p:cNvCxnSpPr>
          <p:nvPr/>
        </p:nvCxnSpPr>
        <p:spPr>
          <a:xfrm>
            <a:off x="5151515" y="764704"/>
            <a:ext cx="0" cy="518016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47459" y="1282720"/>
            <a:ext cx="1008112" cy="706120"/>
          </a:xfrm>
          <a:prstGeom prst="rect">
            <a:avLst/>
          </a:prstGeom>
          <a:solidFill>
            <a:srgbClr val="010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Helvetica Neue Light"/>
                <a:cs typeface="Helvetica Neue Light"/>
              </a:rPr>
              <a:t>SVD</a:t>
            </a:r>
            <a:endParaRPr lang="en-US" sz="2300" dirty="0">
              <a:latin typeface="Helvetica Neue Light"/>
              <a:cs typeface="Helvetica Neue Light"/>
            </a:endParaRPr>
          </a:p>
        </p:txBody>
      </p:sp>
      <p:cxnSp>
        <p:nvCxnSpPr>
          <p:cNvPr id="16" name="Straight Arrow Connector 15"/>
          <p:cNvCxnSpPr>
            <a:stCxn id="6" idx="2"/>
          </p:cNvCxnSpPr>
          <p:nvPr/>
        </p:nvCxnSpPr>
        <p:spPr>
          <a:xfrm>
            <a:off x="5151515" y="1988840"/>
            <a:ext cx="0" cy="37400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51515" y="2708920"/>
            <a:ext cx="0" cy="64807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88" y="332656"/>
            <a:ext cx="368300" cy="330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39" y="2469282"/>
            <a:ext cx="1523752" cy="23746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55" y="3429000"/>
            <a:ext cx="6962999" cy="16613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40803" y="4797152"/>
            <a:ext cx="7145795" cy="288032"/>
          </a:xfrm>
          <a:prstGeom prst="rect">
            <a:avLst/>
          </a:prstGeom>
          <a:solidFill>
            <a:srgbClr val="5266FF">
              <a:alpha val="4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946176" y="72008"/>
            <a:ext cx="786064" cy="764704"/>
            <a:chOff x="985672" y="2506274"/>
            <a:chExt cx="2169608" cy="1931326"/>
          </a:xfrm>
        </p:grpSpPr>
        <p:sp>
          <p:nvSpPr>
            <p:cNvPr id="20" name="Oval 19"/>
            <p:cNvSpPr/>
            <p:nvPr/>
          </p:nvSpPr>
          <p:spPr>
            <a:xfrm>
              <a:off x="2135096" y="32819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85672" y="30533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627096" y="42090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>
              <a:stCxn id="21" idx="6"/>
              <a:endCxn id="20" idx="2"/>
            </p:cNvCxnSpPr>
            <p:nvPr/>
          </p:nvCxnSpPr>
          <p:spPr>
            <a:xfrm>
              <a:off x="1214272" y="3167600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2926680" y="39376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stCxn id="21" idx="4"/>
              <a:endCxn id="22" idx="1"/>
            </p:cNvCxnSpPr>
            <p:nvPr/>
          </p:nvCxnSpPr>
          <p:spPr>
            <a:xfrm>
              <a:off x="1099972" y="3281900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2849620" y="280645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525348" y="250627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6"/>
              <a:endCxn id="28" idx="1"/>
            </p:cNvCxnSpPr>
            <p:nvPr/>
          </p:nvCxnSpPr>
          <p:spPr>
            <a:xfrm>
              <a:off x="1753948" y="2620574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1" idx="7"/>
              <a:endCxn id="29" idx="3"/>
            </p:cNvCxnSpPr>
            <p:nvPr/>
          </p:nvCxnSpPr>
          <p:spPr>
            <a:xfrm flipV="1">
              <a:off x="1180794" y="2701396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5" idx="0"/>
              <a:endCxn id="28" idx="4"/>
            </p:cNvCxnSpPr>
            <p:nvPr/>
          </p:nvCxnSpPr>
          <p:spPr>
            <a:xfrm flipH="1" flipV="1">
              <a:off x="2963920" y="3035052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5" idx="1"/>
              <a:endCxn id="20" idx="5"/>
            </p:cNvCxnSpPr>
            <p:nvPr/>
          </p:nvCxnSpPr>
          <p:spPr>
            <a:xfrm flipH="1" flipV="1">
              <a:off x="2330218" y="3477022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1" idx="7"/>
              <a:endCxn id="28" idx="2"/>
            </p:cNvCxnSpPr>
            <p:nvPr/>
          </p:nvCxnSpPr>
          <p:spPr>
            <a:xfrm flipV="1">
              <a:off x="1180794" y="2920752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084168" y="2276872"/>
            <a:ext cx="807513" cy="777029"/>
            <a:chOff x="6050136" y="2433778"/>
            <a:chExt cx="2169608" cy="1931326"/>
          </a:xfrm>
        </p:grpSpPr>
        <p:sp>
          <p:nvSpPr>
            <p:cNvPr id="36" name="Oval 35"/>
            <p:cNvSpPr/>
            <p:nvPr/>
          </p:nvSpPr>
          <p:spPr>
            <a:xfrm>
              <a:off x="7199560" y="32094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050136" y="29808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691560" y="41365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7" idx="6"/>
              <a:endCxn id="36" idx="2"/>
            </p:cNvCxnSpPr>
            <p:nvPr/>
          </p:nvCxnSpPr>
          <p:spPr>
            <a:xfrm>
              <a:off x="6278736" y="3095104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7991144" y="386518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37" idx="4"/>
              <a:endCxn id="40" idx="1"/>
            </p:cNvCxnSpPr>
            <p:nvPr/>
          </p:nvCxnSpPr>
          <p:spPr>
            <a:xfrm>
              <a:off x="6164436" y="3209404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7914084" y="2733956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589812" y="24337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46" idx="6"/>
              <a:endCxn id="45" idx="1"/>
            </p:cNvCxnSpPr>
            <p:nvPr/>
          </p:nvCxnSpPr>
          <p:spPr>
            <a:xfrm>
              <a:off x="6818412" y="2548078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7" idx="7"/>
              <a:endCxn id="46" idx="3"/>
            </p:cNvCxnSpPr>
            <p:nvPr/>
          </p:nvCxnSpPr>
          <p:spPr>
            <a:xfrm flipV="1">
              <a:off x="6245258" y="2628900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3" idx="0"/>
              <a:endCxn id="45" idx="4"/>
            </p:cNvCxnSpPr>
            <p:nvPr/>
          </p:nvCxnSpPr>
          <p:spPr>
            <a:xfrm flipH="1" flipV="1">
              <a:off x="8028384" y="2962556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3" idx="1"/>
              <a:endCxn id="36" idx="5"/>
            </p:cNvCxnSpPr>
            <p:nvPr/>
          </p:nvCxnSpPr>
          <p:spPr>
            <a:xfrm flipH="1" flipV="1">
              <a:off x="7394682" y="3404526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7" idx="7"/>
              <a:endCxn id="45" idx="2"/>
            </p:cNvCxnSpPr>
            <p:nvPr/>
          </p:nvCxnSpPr>
          <p:spPr>
            <a:xfrm flipV="1">
              <a:off x="6245258" y="2848256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6" idx="4"/>
              <a:endCxn id="40" idx="0"/>
            </p:cNvCxnSpPr>
            <p:nvPr/>
          </p:nvCxnSpPr>
          <p:spPr>
            <a:xfrm flipH="1">
              <a:off x="6805860" y="3438004"/>
              <a:ext cx="508000" cy="698500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43" idx="2"/>
              <a:endCxn id="40" idx="6"/>
            </p:cNvCxnSpPr>
            <p:nvPr/>
          </p:nvCxnSpPr>
          <p:spPr>
            <a:xfrm flipH="1">
              <a:off x="6920160" y="3979482"/>
              <a:ext cx="1070984" cy="271322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5" idx="3"/>
              <a:endCxn id="36" idx="6"/>
            </p:cNvCxnSpPr>
            <p:nvPr/>
          </p:nvCxnSpPr>
          <p:spPr>
            <a:xfrm flipH="1">
              <a:off x="7428160" y="2929078"/>
              <a:ext cx="519402" cy="394626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617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-4062" y="188640"/>
            <a:ext cx="8104454" cy="1143000"/>
          </a:xfrm>
        </p:spPr>
        <p:txBody>
          <a:bodyPr/>
          <a:lstStyle/>
          <a:p>
            <a:pPr algn="l"/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Low-rank </a:t>
            </a:r>
            <a:r>
              <a:rPr lang="en-US" sz="3500" dirty="0" err="1" smtClean="0">
                <a:solidFill>
                  <a:srgbClr val="010529"/>
                </a:solidFill>
                <a:latin typeface="Helvetica Neue Light"/>
                <a:cs typeface="Helvetica Neue Light"/>
              </a:rPr>
              <a:t>DkS</a:t>
            </a:r>
            <a:r>
              <a:rPr lang="en-US" sz="3500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:</a:t>
            </a:r>
            <a:endParaRPr lang="en-US" sz="3500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22311" y="908720"/>
            <a:ext cx="7164288" cy="5184576"/>
          </a:xfrm>
          <a:prstGeom prst="rect">
            <a:avLst/>
          </a:prstGeom>
          <a:solidFill>
            <a:srgbClr val="D9D9D9"/>
          </a:solidFill>
          <a:ln w="76200" cmpd="sng">
            <a:solidFill>
              <a:srgbClr val="01052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/>
          <p:cNvCxnSpPr>
            <a:endCxn id="6" idx="0"/>
          </p:cNvCxnSpPr>
          <p:nvPr/>
        </p:nvCxnSpPr>
        <p:spPr>
          <a:xfrm>
            <a:off x="5151515" y="764704"/>
            <a:ext cx="0" cy="518016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47459" y="1282720"/>
            <a:ext cx="1008112" cy="706120"/>
          </a:xfrm>
          <a:prstGeom prst="rect">
            <a:avLst/>
          </a:prstGeom>
          <a:solidFill>
            <a:srgbClr val="0105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Helvetica Neue Light"/>
                <a:cs typeface="Helvetica Neue Light"/>
              </a:rPr>
              <a:t>SVD</a:t>
            </a:r>
            <a:endParaRPr lang="en-US" sz="2300" dirty="0">
              <a:latin typeface="Helvetica Neue Light"/>
              <a:cs typeface="Helvetica Neue Light"/>
            </a:endParaRPr>
          </a:p>
        </p:txBody>
      </p:sp>
      <p:cxnSp>
        <p:nvCxnSpPr>
          <p:cNvPr id="16" name="Straight Arrow Connector 15"/>
          <p:cNvCxnSpPr>
            <a:stCxn id="6" idx="2"/>
          </p:cNvCxnSpPr>
          <p:nvPr/>
        </p:nvCxnSpPr>
        <p:spPr>
          <a:xfrm>
            <a:off x="5151515" y="1988840"/>
            <a:ext cx="0" cy="37400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51515" y="2708920"/>
            <a:ext cx="0" cy="64807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88" y="332656"/>
            <a:ext cx="368300" cy="330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39" y="2469282"/>
            <a:ext cx="1523752" cy="23746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55" y="3429000"/>
            <a:ext cx="6962999" cy="1661324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93" y="5715490"/>
            <a:ext cx="1714459" cy="23379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5076056" y="5162332"/>
            <a:ext cx="0" cy="426908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76056" y="6026428"/>
            <a:ext cx="0" cy="426908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5946176" y="72008"/>
            <a:ext cx="786064" cy="764704"/>
            <a:chOff x="985672" y="2506274"/>
            <a:chExt cx="2169608" cy="1931326"/>
          </a:xfrm>
        </p:grpSpPr>
        <p:sp>
          <p:nvSpPr>
            <p:cNvPr id="21" name="Oval 20"/>
            <p:cNvSpPr/>
            <p:nvPr/>
          </p:nvSpPr>
          <p:spPr>
            <a:xfrm>
              <a:off x="2135096" y="32819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85672" y="30533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627096" y="4209000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2" idx="6"/>
              <a:endCxn id="21" idx="2"/>
            </p:cNvCxnSpPr>
            <p:nvPr/>
          </p:nvCxnSpPr>
          <p:spPr>
            <a:xfrm>
              <a:off x="1214272" y="3167600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2926680" y="39376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>
              <a:stCxn id="22" idx="4"/>
              <a:endCxn id="24" idx="1"/>
            </p:cNvCxnSpPr>
            <p:nvPr/>
          </p:nvCxnSpPr>
          <p:spPr>
            <a:xfrm>
              <a:off x="1099972" y="3281900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2849620" y="280645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525348" y="250627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30" idx="6"/>
              <a:endCxn id="29" idx="1"/>
            </p:cNvCxnSpPr>
            <p:nvPr/>
          </p:nvCxnSpPr>
          <p:spPr>
            <a:xfrm>
              <a:off x="1753948" y="2620574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2" idx="7"/>
              <a:endCxn id="30" idx="3"/>
            </p:cNvCxnSpPr>
            <p:nvPr/>
          </p:nvCxnSpPr>
          <p:spPr>
            <a:xfrm flipV="1">
              <a:off x="1180794" y="2701396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6" idx="0"/>
              <a:endCxn id="29" idx="4"/>
            </p:cNvCxnSpPr>
            <p:nvPr/>
          </p:nvCxnSpPr>
          <p:spPr>
            <a:xfrm flipH="1" flipV="1">
              <a:off x="2963920" y="3035052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6" idx="1"/>
              <a:endCxn id="21" idx="5"/>
            </p:cNvCxnSpPr>
            <p:nvPr/>
          </p:nvCxnSpPr>
          <p:spPr>
            <a:xfrm flipH="1" flipV="1">
              <a:off x="2330218" y="3477022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2" idx="7"/>
              <a:endCxn id="29" idx="2"/>
            </p:cNvCxnSpPr>
            <p:nvPr/>
          </p:nvCxnSpPr>
          <p:spPr>
            <a:xfrm flipV="1">
              <a:off x="1180794" y="2920752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6084168" y="2276872"/>
            <a:ext cx="807513" cy="777029"/>
            <a:chOff x="6050136" y="2433778"/>
            <a:chExt cx="2169608" cy="1931326"/>
          </a:xfrm>
        </p:grpSpPr>
        <p:sp>
          <p:nvSpPr>
            <p:cNvPr id="37" name="Oval 36"/>
            <p:cNvSpPr/>
            <p:nvPr/>
          </p:nvSpPr>
          <p:spPr>
            <a:xfrm>
              <a:off x="7199560" y="32094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050136" y="29808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691560" y="4136504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0" idx="6"/>
              <a:endCxn id="37" idx="2"/>
            </p:cNvCxnSpPr>
            <p:nvPr/>
          </p:nvCxnSpPr>
          <p:spPr>
            <a:xfrm>
              <a:off x="6278736" y="3095104"/>
              <a:ext cx="920824" cy="22860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7991144" y="3865182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0" idx="4"/>
              <a:endCxn id="42" idx="1"/>
            </p:cNvCxnSpPr>
            <p:nvPr/>
          </p:nvCxnSpPr>
          <p:spPr>
            <a:xfrm>
              <a:off x="6164436" y="3209404"/>
              <a:ext cx="560602" cy="9605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7914084" y="2733956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589812" y="2433778"/>
              <a:ext cx="228600" cy="228600"/>
            </a:xfrm>
            <a:prstGeom prst="ellipse">
              <a:avLst/>
            </a:prstGeom>
            <a:solidFill>
              <a:srgbClr val="02093F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>
              <a:stCxn id="47" idx="6"/>
              <a:endCxn id="46" idx="1"/>
            </p:cNvCxnSpPr>
            <p:nvPr/>
          </p:nvCxnSpPr>
          <p:spPr>
            <a:xfrm>
              <a:off x="6818412" y="2548078"/>
              <a:ext cx="1129150" cy="2193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0" idx="7"/>
              <a:endCxn id="47" idx="3"/>
            </p:cNvCxnSpPr>
            <p:nvPr/>
          </p:nvCxnSpPr>
          <p:spPr>
            <a:xfrm flipV="1">
              <a:off x="6245258" y="2628900"/>
              <a:ext cx="378032" cy="385382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4" idx="0"/>
              <a:endCxn id="46" idx="4"/>
            </p:cNvCxnSpPr>
            <p:nvPr/>
          </p:nvCxnSpPr>
          <p:spPr>
            <a:xfrm flipH="1" flipV="1">
              <a:off x="8028384" y="2962556"/>
              <a:ext cx="77060" cy="902626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4" idx="1"/>
              <a:endCxn id="37" idx="5"/>
            </p:cNvCxnSpPr>
            <p:nvPr/>
          </p:nvCxnSpPr>
          <p:spPr>
            <a:xfrm flipH="1" flipV="1">
              <a:off x="7394682" y="3404526"/>
              <a:ext cx="629940" cy="4941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0" idx="7"/>
              <a:endCxn id="46" idx="2"/>
            </p:cNvCxnSpPr>
            <p:nvPr/>
          </p:nvCxnSpPr>
          <p:spPr>
            <a:xfrm flipV="1">
              <a:off x="6245258" y="2848256"/>
              <a:ext cx="1668826" cy="16602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7" idx="4"/>
              <a:endCxn id="42" idx="0"/>
            </p:cNvCxnSpPr>
            <p:nvPr/>
          </p:nvCxnSpPr>
          <p:spPr>
            <a:xfrm flipH="1">
              <a:off x="6805860" y="3438004"/>
              <a:ext cx="508000" cy="698500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4" idx="2"/>
              <a:endCxn id="42" idx="6"/>
            </p:cNvCxnSpPr>
            <p:nvPr/>
          </p:nvCxnSpPr>
          <p:spPr>
            <a:xfrm flipH="1">
              <a:off x="6920160" y="3979482"/>
              <a:ext cx="1070984" cy="271322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6" idx="3"/>
              <a:endCxn id="37" idx="6"/>
            </p:cNvCxnSpPr>
            <p:nvPr/>
          </p:nvCxnSpPr>
          <p:spPr>
            <a:xfrm flipH="1">
              <a:off x="7428160" y="2929078"/>
              <a:ext cx="519402" cy="394626"/>
            </a:xfrm>
            <a:prstGeom prst="line">
              <a:avLst/>
            </a:prstGeom>
            <a:ln>
              <a:solidFill>
                <a:srgbClr val="CA27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464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95"/>
          <a:stretch/>
        </p:blipFill>
        <p:spPr>
          <a:xfrm>
            <a:off x="3557776" y="-27383"/>
            <a:ext cx="7422936" cy="6885384"/>
          </a:xfrm>
          <a:prstGeom prst="rect">
            <a:avLst/>
          </a:prstGeom>
        </p:spPr>
      </p:pic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Spam Detection</a:t>
            </a:r>
            <a:endParaRPr lang="en-US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80526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94677"/>
                </a:solidFill>
                <a:latin typeface="Helvetica Neue Light"/>
                <a:cs typeface="Helvetica Neue Light"/>
              </a:rPr>
              <a:t>Node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: webpage</a:t>
            </a:r>
          </a:p>
          <a:p>
            <a:r>
              <a:rPr lang="en-US" dirty="0" smtClean="0">
                <a:solidFill>
                  <a:srgbClr val="F94677"/>
                </a:solidFill>
                <a:latin typeface="Helvetica Neue Light"/>
                <a:cs typeface="Helvetica Neue Light"/>
              </a:rPr>
              <a:t>Connection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: link from page to another</a:t>
            </a:r>
          </a:p>
          <a:p>
            <a:r>
              <a:rPr lang="en-US" dirty="0" smtClean="0">
                <a:solidFill>
                  <a:srgbClr val="F94677"/>
                </a:solidFill>
                <a:latin typeface="Helvetica Neue Light"/>
                <a:cs typeface="Helvetica Neue Light"/>
              </a:rPr>
              <a:t>Dense </a:t>
            </a:r>
            <a:r>
              <a:rPr lang="en-US" dirty="0" err="1" smtClean="0">
                <a:solidFill>
                  <a:srgbClr val="F94677"/>
                </a:solidFill>
                <a:latin typeface="Helvetica Neue Light"/>
                <a:cs typeface="Helvetica Neue Light"/>
              </a:rPr>
              <a:t>subgraph</a:t>
            </a:r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: spam domain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6990" y="1772816"/>
            <a:ext cx="2018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The internet graph</a:t>
            </a:r>
            <a:endParaRPr lang="en-US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sp>
        <p:nvSpPr>
          <p:cNvPr id="10" name="Donut 9"/>
          <p:cNvSpPr/>
          <p:nvPr/>
        </p:nvSpPr>
        <p:spPr>
          <a:xfrm>
            <a:off x="7806248" y="874491"/>
            <a:ext cx="459668" cy="571500"/>
          </a:xfrm>
          <a:prstGeom prst="donut">
            <a:avLst>
              <a:gd name="adj" fmla="val 4413"/>
            </a:avLst>
          </a:prstGeom>
          <a:solidFill>
            <a:srgbClr val="F9467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>
            <a:off x="6798136" y="1745433"/>
            <a:ext cx="720080" cy="863352"/>
          </a:xfrm>
          <a:prstGeom prst="donut">
            <a:avLst>
              <a:gd name="adj" fmla="val 4413"/>
            </a:avLst>
          </a:prstGeom>
          <a:solidFill>
            <a:srgbClr val="F9467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44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38923">
            <a:off x="6106105" y="5447"/>
            <a:ext cx="6858000" cy="6858000"/>
          </a:xfrm>
          <a:prstGeom prst="rect">
            <a:avLst/>
          </a:prstGeom>
        </p:spPr>
      </p:pic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0" y="2420888"/>
            <a:ext cx="9144000" cy="1143000"/>
          </a:xfrm>
        </p:spPr>
        <p:txBody>
          <a:bodyPr/>
          <a:lstStyle/>
          <a:p>
            <a:r>
              <a:rPr lang="en-US" sz="64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Low-rank </a:t>
            </a:r>
            <a:r>
              <a:rPr lang="en-US" sz="64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DkS</a:t>
            </a:r>
            <a:r>
              <a:rPr lang="en-US" sz="64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/>
            </a:r>
            <a:br>
              <a:rPr lang="en-US" sz="64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</a:br>
            <a:r>
              <a:rPr lang="en-US" sz="64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in </a:t>
            </a:r>
            <a:r>
              <a:rPr lang="en-US" sz="64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MapReduce</a:t>
            </a:r>
            <a:r>
              <a:rPr lang="en-US" sz="64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</a:t>
            </a:r>
            <a:br>
              <a:rPr lang="en-US" sz="64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</a:br>
            <a:endParaRPr lang="en-US" sz="6400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7509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FF6600"/>
                </a:solidFill>
                <a:latin typeface="Helvetica Neue Light"/>
                <a:cs typeface="Helvetica Neue Light"/>
              </a:rPr>
              <a:t>Mapreduce</a:t>
            </a:r>
            <a:r>
              <a:rPr lang="en-US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Implementation</a:t>
            </a:r>
            <a:endParaRPr lang="en-US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5" name="Picture 4" descr="spannogram_MR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80727"/>
            <a:ext cx="5688632" cy="57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0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Billion-scale Graphs</a:t>
            </a:r>
            <a:endParaRPr lang="en-US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800" t="5124" r="51482" b="24731"/>
          <a:stretch/>
        </p:blipFill>
        <p:spPr>
          <a:xfrm>
            <a:off x="1280030" y="692696"/>
            <a:ext cx="6676346" cy="621062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652120" y="1556792"/>
            <a:ext cx="0" cy="4464496"/>
          </a:xfrm>
          <a:prstGeom prst="line">
            <a:avLst/>
          </a:prstGeom>
          <a:ln>
            <a:solidFill>
              <a:srgbClr val="3E3E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411760" y="3789040"/>
            <a:ext cx="3168352" cy="0"/>
          </a:xfrm>
          <a:prstGeom prst="straightConnector1">
            <a:avLst/>
          </a:prstGeom>
          <a:ln>
            <a:solidFill>
              <a:srgbClr val="3E3E3E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87824" y="3303613"/>
            <a:ext cx="193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Graph fits in RAM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652120" y="3789040"/>
            <a:ext cx="1944216" cy="0"/>
          </a:xfrm>
          <a:prstGeom prst="straightConnector1">
            <a:avLst/>
          </a:prstGeom>
          <a:ln>
            <a:solidFill>
              <a:srgbClr val="3E3E3E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84145" y="4793966"/>
            <a:ext cx="1813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Parallel </a:t>
            </a:r>
          </a:p>
          <a:p>
            <a:r>
              <a:rPr lang="en-US" dirty="0" smtClean="0">
                <a:latin typeface="Helvetica Neue Light"/>
                <a:cs typeface="Helvetica Neue Light"/>
              </a:rPr>
              <a:t>Implementation</a:t>
            </a:r>
          </a:p>
          <a:p>
            <a:r>
              <a:rPr lang="en-US" dirty="0" smtClean="0">
                <a:latin typeface="Helvetica Neue Light"/>
                <a:cs typeface="Helvetica Neue Light"/>
              </a:rPr>
              <a:t>UP to 800 cores </a:t>
            </a:r>
          </a:p>
          <a:p>
            <a:r>
              <a:rPr lang="en-US" dirty="0" smtClean="0">
                <a:latin typeface="Helvetica Neue Light"/>
                <a:cs typeface="Helvetica Neue Light"/>
              </a:rPr>
              <a:t>On EC2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22342" y="4802690"/>
            <a:ext cx="1223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Note: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SVD was </a:t>
            </a:r>
          </a:p>
          <a:p>
            <a:r>
              <a:rPr lang="en-US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bottleneck </a:t>
            </a:r>
            <a:endParaRPr lang="en-US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530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4525963"/>
          </a:xfrm>
        </p:spPr>
        <p:txBody>
          <a:bodyPr/>
          <a:lstStyle/>
          <a:p>
            <a:r>
              <a:rPr lang="en-US" sz="2800" dirty="0" smtClean="0">
                <a:latin typeface="Helvetica Neue Light"/>
                <a:cs typeface="Helvetica Neue Light"/>
              </a:rPr>
              <a:t>A new spectral approximation algorithm for </a:t>
            </a:r>
            <a:r>
              <a:rPr lang="en-US" sz="2800" dirty="0" err="1" smtClean="0">
                <a:latin typeface="Helvetica Neue Light"/>
                <a:cs typeface="Helvetica Neue Light"/>
              </a:rPr>
              <a:t>DkS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</a:p>
          <a:p>
            <a:endParaRPr lang="en-US" sz="2800" dirty="0" smtClean="0">
              <a:latin typeface="Helvetica Neue Light"/>
              <a:cs typeface="Helvetica Neue Light"/>
            </a:endParaRPr>
          </a:p>
          <a:p>
            <a:endParaRPr lang="en-US" sz="2800" dirty="0" smtClean="0">
              <a:latin typeface="Helvetica Neue Light"/>
              <a:cs typeface="Helvetica Neue Light"/>
            </a:endParaRPr>
          </a:p>
          <a:p>
            <a:r>
              <a:rPr lang="en-US" sz="2800" dirty="0" smtClean="0">
                <a:latin typeface="Helvetica Neue Light"/>
                <a:cs typeface="Helvetica Neue Light"/>
              </a:rPr>
              <a:t>Graph-dependent spectral bounds: </a:t>
            </a:r>
          </a:p>
          <a:p>
            <a:pPr marL="0" indent="0" algn="ctr">
              <a:buNone/>
            </a:pPr>
            <a:r>
              <a:rPr lang="en-US" sz="28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OPT within 70% in most experiments.</a:t>
            </a:r>
          </a:p>
          <a:p>
            <a:endParaRPr lang="en-US" sz="2800" dirty="0" smtClean="0">
              <a:latin typeface="Helvetica Neue Light"/>
              <a:cs typeface="Helvetica Neue Light"/>
            </a:endParaRPr>
          </a:p>
          <a:p>
            <a:endParaRPr lang="en-US" sz="2800" dirty="0">
              <a:latin typeface="Helvetica Neue Light"/>
              <a:cs typeface="Helvetica Neue Light"/>
            </a:endParaRPr>
          </a:p>
          <a:p>
            <a:r>
              <a:rPr lang="en-US" sz="2800" dirty="0" smtClean="0">
                <a:latin typeface="Helvetica Neue Light"/>
                <a:cs typeface="Helvetica Neue Light"/>
              </a:rPr>
              <a:t>Our bound could be trivial in the worst case.</a:t>
            </a:r>
          </a:p>
          <a:p>
            <a:endParaRPr lang="en-US" sz="2800" dirty="0" smtClean="0">
              <a:latin typeface="Helvetica Neue Light"/>
              <a:cs typeface="Helvetica Neue Light"/>
            </a:endParaRPr>
          </a:p>
          <a:p>
            <a:endParaRPr lang="en-US" sz="2800" dirty="0" smtClean="0">
              <a:latin typeface="Helvetica Neue Light"/>
              <a:cs typeface="Helvetica Neue Light"/>
            </a:endParaRPr>
          </a:p>
          <a:p>
            <a:r>
              <a:rPr lang="en-US" sz="2800" dirty="0" smtClean="0">
                <a:latin typeface="Helvetica Neue Light"/>
                <a:cs typeface="Helvetica Neue Light"/>
              </a:rPr>
              <a:t>Empirically outperforms previous state of the art</a:t>
            </a:r>
          </a:p>
          <a:p>
            <a:endParaRPr lang="en-US" sz="2800" dirty="0">
              <a:latin typeface="Helvetica Neue Light"/>
              <a:cs typeface="Helvetica Neue Light"/>
            </a:endParaRPr>
          </a:p>
          <a:p>
            <a:pPr lvl="1"/>
            <a:endParaRPr lang="en-US" dirty="0" smtClean="0">
              <a:latin typeface="Helvetica Neue Light"/>
              <a:cs typeface="Helvetica Neue Light"/>
            </a:endParaRPr>
          </a:p>
          <a:p>
            <a:pPr lvl="1"/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Conclusions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61016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0" y="457127"/>
            <a:ext cx="9144000" cy="376396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4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Open Problems</a:t>
            </a:r>
            <a:endParaRPr lang="en-US" sz="6400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endParaRPr lang="en-US" sz="3000" i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Q1:</a:t>
            </a:r>
            <a:r>
              <a:rPr lang="en-US" sz="2300" i="1" dirty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Other analytics that fit the low-rank approach? </a:t>
            </a:r>
          </a:p>
          <a:p>
            <a:pPr marL="0" indent="0" algn="ctr" defTabSz="1161379">
              <a:buNone/>
              <a:defRPr/>
            </a:pPr>
            <a:r>
              <a:rPr lang="en-US" sz="2300" b="1" dirty="0">
                <a:solidFill>
                  <a:srgbClr val="FFFFFF"/>
                </a:solidFill>
                <a:latin typeface="Helvetica Neue Light"/>
                <a:cs typeface="Helvetica Neue Light"/>
              </a:rPr>
              <a:t>Triangles, Cuts, spanning trees, flows,..?</a:t>
            </a:r>
            <a:endParaRPr lang="en-US" sz="2300" b="1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r>
              <a:rPr lang="en-US" sz="23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(general theory)</a:t>
            </a:r>
            <a:endParaRPr lang="en-US" sz="2300" b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endParaRPr lang="en-US" sz="2300" i="1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endParaRPr lang="en-US" sz="2300" i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Q2:</a:t>
            </a:r>
            <a:r>
              <a:rPr lang="en-US" sz="2300" i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When are </a:t>
            </a:r>
            <a:r>
              <a:rPr lang="en-US" sz="2300" b="1" dirty="0">
                <a:solidFill>
                  <a:srgbClr val="FFFFFF"/>
                </a:solidFill>
                <a:latin typeface="Helvetica Neue Light"/>
                <a:cs typeface="Helvetica Neue Light"/>
              </a:rPr>
              <a:t>l</a:t>
            </a:r>
            <a:r>
              <a:rPr lang="en-US" sz="23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ow-rank graphs good sketches for general graphs? </a:t>
            </a:r>
          </a:p>
          <a:p>
            <a:pPr marL="0" indent="0" algn="ctr" defTabSz="1161379">
              <a:buNone/>
              <a:defRPr/>
            </a:pPr>
            <a:endParaRPr lang="en-US" sz="2300" b="1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endParaRPr lang="en-US" sz="2300" b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Q3:</a:t>
            </a:r>
            <a:r>
              <a:rPr lang="en-US" sz="2300" i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GPU vs. MR vs. </a:t>
            </a:r>
            <a:r>
              <a:rPr lang="en-US" sz="2300" b="1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GraphX</a:t>
            </a:r>
            <a:r>
              <a:rPr lang="en-US" sz="23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?</a:t>
            </a:r>
          </a:p>
          <a:p>
            <a:pPr marL="0" indent="0" algn="ctr" defTabSz="1161379">
              <a:buNone/>
              <a:defRPr/>
            </a:pPr>
            <a:endParaRPr lang="en-US" sz="2500" b="1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endParaRPr lang="en-US" sz="2500" b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algn="ctr"/>
            <a:endParaRPr lang="en-US" sz="2500" b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algn="ctr"/>
            <a:endParaRPr lang="en-US" sz="3000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algn="ctr">
              <a:buFontTx/>
              <a:buChar char="-"/>
            </a:pPr>
            <a:endParaRPr lang="en-US" sz="3000" b="1" dirty="0" smtClean="0">
              <a:solidFill>
                <a:srgbClr val="D1305A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4971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/>
          <a:lstStyle/>
          <a:p>
            <a:r>
              <a:rPr lang="en-US" sz="84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the end</a:t>
            </a:r>
            <a:endParaRPr lang="en-US" sz="8400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76056" y="-24340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2DAAF4"/>
                </a:solidFill>
                <a:latin typeface="Helvetica Neue Light"/>
                <a:cs typeface="Helvetica Neue Light"/>
              </a:rPr>
              <a:t>Experiments</a:t>
            </a:r>
            <a:endParaRPr lang="en-US" dirty="0">
              <a:solidFill>
                <a:srgbClr val="2DAAF4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density_plots_append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8" y="44624"/>
            <a:ext cx="7854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0"/>
            <a:ext cx="5158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0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Rank-2 </a:t>
            </a:r>
            <a:r>
              <a:rPr lang="en-US" dirty="0" err="1" smtClean="0">
                <a:solidFill>
                  <a:srgbClr val="010529"/>
                </a:solidFill>
                <a:latin typeface="Helvetica Neue Light"/>
                <a:cs typeface="Helvetica Neue Light"/>
              </a:rPr>
              <a:t>Spannogram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45350" y="1124744"/>
            <a:ext cx="8998650" cy="3384376"/>
          </a:xfrm>
        </p:spPr>
        <p:txBody>
          <a:bodyPr/>
          <a:lstStyle/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i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0" y="1196752"/>
            <a:ext cx="9296400" cy="1512168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Ok, let’s check all </a:t>
            </a:r>
            <a:r>
              <a:rPr lang="en-US" sz="21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coefficeints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en-US" sz="2100" b="1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a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and </a:t>
            </a:r>
            <a:r>
              <a:rPr lang="en-US" sz="2100" b="1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b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, and find all top-k sets in </a:t>
            </a: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b="1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Wlog</a:t>
            </a:r>
            <a:r>
              <a:rPr lang="en-US" sz="2100" b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c = [</a:t>
            </a:r>
            <a:r>
              <a:rPr lang="en-US" sz="2100" b="1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a, b</a:t>
            </a:r>
            <a:r>
              <a:rPr lang="en-US" sz="2100" b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] is unit norm.</a:t>
            </a: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i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73" y="3204716"/>
            <a:ext cx="2209800" cy="368300"/>
          </a:xfrm>
          <a:prstGeom prst="rect">
            <a:avLst/>
          </a:prstGeom>
        </p:spPr>
      </p:pic>
      <p:cxnSp>
        <p:nvCxnSpPr>
          <p:cNvPr id="24" name="Curved Connector 23"/>
          <p:cNvCxnSpPr>
            <a:stCxn id="2" idx="7"/>
            <a:endCxn id="20" idx="1"/>
          </p:cNvCxnSpPr>
          <p:nvPr/>
        </p:nvCxnSpPr>
        <p:spPr>
          <a:xfrm rot="5400000" flipH="1" flipV="1">
            <a:off x="3469730" y="3405351"/>
            <a:ext cx="395294" cy="2097278"/>
          </a:xfrm>
          <a:prstGeom prst="curvedConnector2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0" y="1052736"/>
            <a:ext cx="9144000" cy="1334921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Theorem:</a:t>
            </a:r>
          </a:p>
          <a:p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We can solve the rank-2 </a:t>
            </a:r>
            <a:r>
              <a:rPr lang="en-US" sz="2100" b="1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DkS</a:t>
            </a:r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, by checking all top-k sets in the span of </a:t>
            </a:r>
          </a:p>
          <a:p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40" y="1916832"/>
            <a:ext cx="825500" cy="368300"/>
          </a:xfrm>
          <a:prstGeom prst="rect">
            <a:avLst/>
          </a:prstGeom>
        </p:spPr>
      </p:pic>
      <p:sp>
        <p:nvSpPr>
          <p:cNvPr id="2" name="Donut 1"/>
          <p:cNvSpPr/>
          <p:nvPr/>
        </p:nvSpPr>
        <p:spPr>
          <a:xfrm>
            <a:off x="467544" y="4293096"/>
            <a:ext cx="2520280" cy="2448272"/>
          </a:xfrm>
          <a:prstGeom prst="donut">
            <a:avLst>
              <a:gd name="adj" fmla="val 2381"/>
            </a:avLst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1254242" y="4311395"/>
            <a:ext cx="1654108" cy="1713406"/>
            <a:chOff x="1533120" y="3595082"/>
            <a:chExt cx="1937669" cy="2066166"/>
          </a:xfrm>
        </p:grpSpPr>
        <p:grpSp>
          <p:nvGrpSpPr>
            <p:cNvPr id="86" name="Group 85"/>
            <p:cNvGrpSpPr/>
            <p:nvPr/>
          </p:nvGrpSpPr>
          <p:grpSpPr>
            <a:xfrm>
              <a:off x="1533120" y="3595082"/>
              <a:ext cx="1937669" cy="2066166"/>
              <a:chOff x="1533120" y="3235042"/>
              <a:chExt cx="1937669" cy="2066166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2051720" y="3235042"/>
                <a:ext cx="14544" cy="1490103"/>
              </a:xfrm>
              <a:prstGeom prst="straightConnector1">
                <a:avLst/>
              </a:prstGeom>
              <a:ln w="5715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>
                <a:off x="2066264" y="4725144"/>
                <a:ext cx="1404525" cy="1"/>
              </a:xfrm>
              <a:prstGeom prst="straightConnector1">
                <a:avLst/>
              </a:prstGeom>
              <a:ln w="5715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83"/>
              <p:cNvSpPr txBox="1"/>
              <p:nvPr/>
            </p:nvSpPr>
            <p:spPr>
              <a:xfrm>
                <a:off x="1533120" y="3235042"/>
                <a:ext cx="37458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solidFill>
                      <a:srgbClr val="FF6600"/>
                    </a:solidFill>
                  </a:rPr>
                  <a:t>a</a:t>
                </a:r>
                <a:endParaRPr lang="en-US" sz="3000" b="1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843808" y="4747210"/>
                <a:ext cx="3911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solidFill>
                      <a:srgbClr val="FF6600"/>
                    </a:solidFill>
                  </a:rPr>
                  <a:t>b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1628056" y="4819218"/>
              <a:ext cx="37965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solidFill>
                    <a:srgbClr val="FF6600"/>
                  </a:solidFill>
                </a:rPr>
                <a:t>0</a:t>
              </a:r>
              <a:endParaRPr lang="en-US" sz="3000" b="1" dirty="0">
                <a:solidFill>
                  <a:srgbClr val="FF6600"/>
                </a:solidFill>
              </a:endParaRPr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4716016" y="3861048"/>
            <a:ext cx="4427984" cy="790590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A [</a:t>
            </a:r>
            <a:r>
              <a:rPr lang="en-US" sz="2100" b="1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a, b</a:t>
            </a:r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] point maps to: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716016" y="5013176"/>
            <a:ext cx="4427984" cy="903613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endParaRPr lang="en-US" sz="2100" b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maps to a k-</a:t>
            </a:r>
            <a:r>
              <a:rPr lang="en-US" sz="2100" b="1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subgraph</a:t>
            </a:r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716016" y="6237312"/>
            <a:ext cx="4427984" cy="620688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Scan all points and keep </a:t>
            </a:r>
          </a:p>
          <a:p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the </a:t>
            </a:r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best</a:t>
            </a:r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k-</a:t>
            </a:r>
            <a:r>
              <a:rPr lang="en-US" sz="2100" b="1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subgraph</a:t>
            </a:r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23" name="Straight Arrow Connector 22"/>
          <p:cNvCxnSpPr>
            <a:stCxn id="20" idx="2"/>
            <a:endCxn id="21" idx="0"/>
          </p:cNvCxnSpPr>
          <p:nvPr/>
        </p:nvCxnSpPr>
        <p:spPr>
          <a:xfrm>
            <a:off x="6930008" y="4651638"/>
            <a:ext cx="0" cy="36153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2"/>
            <a:endCxn id="22" idx="0"/>
          </p:cNvCxnSpPr>
          <p:nvPr/>
        </p:nvCxnSpPr>
        <p:spPr>
          <a:xfrm>
            <a:off x="6930008" y="5916789"/>
            <a:ext cx="0" cy="32052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84" y="4174728"/>
            <a:ext cx="2286000" cy="4064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75" y="5085183"/>
            <a:ext cx="3164046" cy="4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4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onut 39"/>
          <p:cNvSpPr/>
          <p:nvPr/>
        </p:nvSpPr>
        <p:spPr>
          <a:xfrm>
            <a:off x="755576" y="2348880"/>
            <a:ext cx="2952328" cy="2952328"/>
          </a:xfrm>
          <a:prstGeom prst="donut">
            <a:avLst>
              <a:gd name="adj" fmla="val 2381"/>
            </a:avLst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677136" y="2370946"/>
            <a:ext cx="1937669" cy="2066166"/>
            <a:chOff x="1533120" y="3595082"/>
            <a:chExt cx="1937669" cy="2066166"/>
          </a:xfrm>
        </p:grpSpPr>
        <p:grpSp>
          <p:nvGrpSpPr>
            <p:cNvPr id="43" name="Group 42"/>
            <p:cNvGrpSpPr/>
            <p:nvPr/>
          </p:nvGrpSpPr>
          <p:grpSpPr>
            <a:xfrm>
              <a:off x="1533120" y="3595082"/>
              <a:ext cx="1937669" cy="2066166"/>
              <a:chOff x="1533120" y="3235042"/>
              <a:chExt cx="1937669" cy="2066166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H="1" flipV="1">
                <a:off x="2051720" y="3235042"/>
                <a:ext cx="14544" cy="1490103"/>
              </a:xfrm>
              <a:prstGeom prst="straightConnector1">
                <a:avLst/>
              </a:prstGeom>
              <a:ln w="5715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2066264" y="4725144"/>
                <a:ext cx="1404525" cy="1"/>
              </a:xfrm>
              <a:prstGeom prst="straightConnector1">
                <a:avLst/>
              </a:prstGeom>
              <a:ln w="57150" cmpd="sng">
                <a:solidFill>
                  <a:srgbClr val="FF66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1533120" y="3235042"/>
                <a:ext cx="37458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solidFill>
                      <a:srgbClr val="FF6600"/>
                    </a:solidFill>
                  </a:rPr>
                  <a:t>a</a:t>
                </a:r>
                <a:endParaRPr lang="en-US" sz="3000" b="1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843808" y="4747210"/>
                <a:ext cx="39111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>
                    <a:solidFill>
                      <a:srgbClr val="FF6600"/>
                    </a:solidFill>
                  </a:rPr>
                  <a:t>b</a:t>
                </a: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628056" y="4819218"/>
              <a:ext cx="37965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solidFill>
                    <a:srgbClr val="FF6600"/>
                  </a:solidFill>
                </a:rPr>
                <a:t>0</a:t>
              </a:r>
              <a:endParaRPr lang="en-US" sz="3000" b="1" dirty="0">
                <a:solidFill>
                  <a:srgbClr val="FF6600"/>
                </a:solidFill>
              </a:endParaRPr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Rank-2 </a:t>
            </a:r>
            <a:r>
              <a:rPr lang="en-US" dirty="0" err="1" smtClean="0">
                <a:solidFill>
                  <a:srgbClr val="010529"/>
                </a:solidFill>
                <a:latin typeface="Helvetica Neue Light"/>
                <a:cs typeface="Helvetica Neue Light"/>
              </a:rPr>
              <a:t>Spannogram</a:t>
            </a:r>
            <a:r>
              <a:rPr lang="en-US" dirty="0">
                <a:solidFill>
                  <a:srgbClr val="010529"/>
                </a:solidFill>
                <a:latin typeface="Helvetica Neue Light"/>
                <a:cs typeface="Helvetica Neue Light"/>
              </a:rPr>
              <a:t> </a:t>
            </a:r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using </a:t>
            </a:r>
            <a:r>
              <a:rPr lang="el-GR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ε</a:t>
            </a:r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-nets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45350" y="1124744"/>
            <a:ext cx="8998650" cy="3384376"/>
          </a:xfrm>
        </p:spPr>
        <p:txBody>
          <a:bodyPr/>
          <a:lstStyle/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i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-36512" y="6021288"/>
            <a:ext cx="9180512" cy="836712"/>
          </a:xfrm>
          <a:prstGeom prst="roundRect">
            <a:avLst>
              <a:gd name="adj" fmla="val 0"/>
            </a:avLst>
          </a:prstGeom>
          <a:solidFill>
            <a:srgbClr val="01052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3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Theorem:</a:t>
            </a:r>
          </a:p>
          <a:p>
            <a:pPr algn="ctr">
              <a:buNone/>
            </a:pP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A net of size </a:t>
            </a:r>
            <a:r>
              <a:rPr lang="el-GR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1/ε^</a:t>
            </a: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d</a:t>
            </a:r>
            <a:r>
              <a:rPr lang="el-GR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suffices for a 1+</a:t>
            </a:r>
            <a:r>
              <a:rPr lang="el-GR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ε</a:t>
            </a: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approx. of the rank-d </a:t>
            </a:r>
            <a:r>
              <a:rPr lang="en-US" sz="2300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DkS</a:t>
            </a:r>
            <a:endParaRPr lang="en-US" sz="2300" i="1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0" y="836712"/>
            <a:ext cx="9296400" cy="1512168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1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Def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: </a:t>
            </a:r>
          </a:p>
          <a:p>
            <a:pPr>
              <a:buNone/>
            </a:pPr>
            <a:r>
              <a:rPr lang="en-US" sz="2100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N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(</a:t>
            </a:r>
            <a:r>
              <a:rPr lang="el-GR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ε</a:t>
            </a:r>
            <a:r>
              <a:rPr lang="el-GR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)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is </a:t>
            </a:r>
            <a:r>
              <a:rPr lang="el-GR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ε-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net of </a:t>
            </a:r>
            <a:r>
              <a:rPr lang="en-US" sz="2100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S,</a:t>
            </a:r>
            <a:r>
              <a:rPr lang="el-GR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if for any point in </a:t>
            </a:r>
            <a:r>
              <a:rPr lang="en-US" sz="2100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 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there exists a point in </a:t>
            </a:r>
            <a:r>
              <a:rPr lang="en-US" sz="2100" i="1" dirty="0">
                <a:solidFill>
                  <a:srgbClr val="000000"/>
                </a:solidFill>
                <a:latin typeface="Helvetica Neue Light"/>
                <a:cs typeface="Helvetica Neue Light"/>
              </a:rPr>
              <a:t>N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(</a:t>
            </a:r>
            <a:r>
              <a:rPr lang="el-GR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ε)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that is </a:t>
            </a:r>
            <a:r>
              <a:rPr lang="el-GR" sz="2100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ε</a:t>
            </a:r>
            <a:r>
              <a:rPr lang="en-US" sz="2100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-close</a:t>
            </a: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i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 typeface="Arial"/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13" name="Curved Connector 12"/>
          <p:cNvCxnSpPr>
            <a:stCxn id="38" idx="7"/>
          </p:cNvCxnSpPr>
          <p:nvPr/>
        </p:nvCxnSpPr>
        <p:spPr>
          <a:xfrm rot="5400000" flipH="1" flipV="1">
            <a:off x="3938841" y="2024845"/>
            <a:ext cx="237115" cy="1317235"/>
          </a:xfrm>
          <a:prstGeom prst="curvedConnector2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755576" y="2348880"/>
            <a:ext cx="2952328" cy="2952328"/>
            <a:chOff x="755576" y="2348880"/>
            <a:chExt cx="2952328" cy="2952328"/>
          </a:xfrm>
          <a:solidFill>
            <a:srgbClr val="FF6600"/>
          </a:solidFill>
        </p:grpSpPr>
        <p:sp>
          <p:nvSpPr>
            <p:cNvPr id="9" name="Oval 8"/>
            <p:cNvSpPr/>
            <p:nvPr/>
          </p:nvSpPr>
          <p:spPr>
            <a:xfrm>
              <a:off x="2771800" y="2492896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475656" y="5013176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27584" y="3212976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835696" y="5157192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491880" y="3212976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55576" y="4077072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563888" y="3645024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71600" y="4581128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15616" y="2780928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987824" y="4941168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835696" y="2348880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75856" y="2780928"/>
              <a:ext cx="144016" cy="144016"/>
            </a:xfrm>
            <a:prstGeom prst="ellipse">
              <a:avLst/>
            </a:prstGeom>
            <a:grpFill/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4716016" y="2160240"/>
            <a:ext cx="4427984" cy="790590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A [</a:t>
            </a:r>
            <a:r>
              <a:rPr lang="en-US" sz="2100" b="1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a, b</a:t>
            </a:r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] point maps to:</a:t>
            </a:r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4716016" y="3312368"/>
            <a:ext cx="4427984" cy="903613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endParaRPr lang="en-US" sz="2100" b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maps to a k-</a:t>
            </a:r>
            <a:r>
              <a:rPr lang="en-US" sz="2100" b="1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subgraph</a:t>
            </a:r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4716016" y="4536504"/>
            <a:ext cx="4427984" cy="620688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Scan all </a:t>
            </a:r>
            <a:r>
              <a:rPr lang="el-GR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ε-</a:t>
            </a:r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net points and keep </a:t>
            </a:r>
          </a:p>
          <a:p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the </a:t>
            </a:r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best</a:t>
            </a:r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k-</a:t>
            </a:r>
            <a:r>
              <a:rPr lang="en-US" sz="2100" b="1" dirty="0" err="1" smtClean="0">
                <a:solidFill>
                  <a:schemeClr val="bg1"/>
                </a:solidFill>
                <a:latin typeface="Helvetica Neue Light"/>
                <a:cs typeface="Helvetica Neue Light"/>
              </a:rPr>
              <a:t>subgraph</a:t>
            </a:r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62" name="Straight Arrow Connector 61"/>
          <p:cNvCxnSpPr>
            <a:stCxn id="59" idx="2"/>
            <a:endCxn id="60" idx="0"/>
          </p:cNvCxnSpPr>
          <p:nvPr/>
        </p:nvCxnSpPr>
        <p:spPr>
          <a:xfrm>
            <a:off x="6930008" y="2950830"/>
            <a:ext cx="0" cy="36153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61" idx="0"/>
          </p:cNvCxnSpPr>
          <p:nvPr/>
        </p:nvCxnSpPr>
        <p:spPr>
          <a:xfrm>
            <a:off x="6930008" y="4215981"/>
            <a:ext cx="0" cy="32052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84" y="2473920"/>
            <a:ext cx="2286000" cy="4064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75" y="3384375"/>
            <a:ext cx="3164046" cy="461905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-36512" y="6048672"/>
            <a:ext cx="9180512" cy="836712"/>
          </a:xfrm>
          <a:prstGeom prst="roundRect">
            <a:avLst>
              <a:gd name="adj" fmla="val 0"/>
            </a:avLst>
          </a:prstGeom>
          <a:solidFill>
            <a:srgbClr val="010529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3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Efficient + parallelizable </a:t>
            </a:r>
            <a:r>
              <a:rPr lang="el-GR" sz="23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ε-</a:t>
            </a:r>
            <a:r>
              <a:rPr lang="en-US" sz="23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net construction in time O(1) per point: </a:t>
            </a:r>
          </a:p>
          <a:p>
            <a:pPr algn="ctr">
              <a:buNone/>
            </a:pPr>
            <a:r>
              <a:rPr lang="en-US" sz="23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use information theory tools from the 70’s</a:t>
            </a:r>
            <a:endParaRPr lang="en-US" sz="2300" i="1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7744" y="5575012"/>
            <a:ext cx="423254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Helvetica Neue Light"/>
                <a:cs typeface="Helvetica Neue Light"/>
              </a:rPr>
              <a:t>Q: how many points to sample?</a:t>
            </a:r>
            <a:endParaRPr lang="en-US" sz="23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950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1" grpId="0" animBg="1"/>
      <p:bldP spid="39" grpId="0" build="p"/>
      <p:bldP spid="59" grpId="0" animBg="1"/>
      <p:bldP spid="60" grpId="0" animBg="1"/>
      <p:bldP spid="61" grpId="0" animBg="1"/>
      <p:bldP spid="68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2093F"/>
                </a:solidFill>
                <a:latin typeface="Helvetica Neue Light"/>
                <a:cs typeface="Helvetica Neue Light"/>
              </a:rPr>
              <a:t>Subgraphs</a:t>
            </a:r>
            <a:r>
              <a:rPr lang="en-US" dirty="0" smtClean="0">
                <a:solidFill>
                  <a:srgbClr val="02093F"/>
                </a:solidFill>
                <a:latin typeface="Helvetica Neue Light"/>
                <a:cs typeface="Helvetica Neue Light"/>
              </a:rPr>
              <a:t> and their density</a:t>
            </a:r>
            <a:endParaRPr lang="en-US" dirty="0">
              <a:solidFill>
                <a:srgbClr val="02093F"/>
              </a:solidFill>
              <a:latin typeface="Helvetica Neue Light"/>
              <a:cs typeface="Helvetica Neue Ligh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3643667" y="37201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243891" y="39106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494243" y="34915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135667" y="46472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628200" y="515156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910367" y="57394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76" idx="6"/>
            <a:endCxn id="77" idx="1"/>
          </p:cNvCxnSpPr>
          <p:nvPr/>
        </p:nvCxnSpPr>
        <p:spPr>
          <a:xfrm>
            <a:off x="3872267" y="3834458"/>
            <a:ext cx="405102" cy="109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77" idx="3"/>
            <a:endCxn id="91" idx="7"/>
          </p:cNvCxnSpPr>
          <p:nvPr/>
        </p:nvCxnSpPr>
        <p:spPr>
          <a:xfrm flipH="1">
            <a:off x="4105489" y="4105780"/>
            <a:ext cx="171880" cy="16671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85" idx="5"/>
            <a:endCxn id="87" idx="1"/>
          </p:cNvCxnSpPr>
          <p:nvPr/>
        </p:nvCxnSpPr>
        <p:spPr>
          <a:xfrm>
            <a:off x="3330789" y="4842380"/>
            <a:ext cx="330889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1" idx="6"/>
            <a:endCxn id="76" idx="2"/>
          </p:cNvCxnSpPr>
          <p:nvPr/>
        </p:nvCxnSpPr>
        <p:spPr>
          <a:xfrm>
            <a:off x="2722843" y="3605858"/>
            <a:ext cx="920824" cy="2286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6" idx="3"/>
            <a:endCxn id="85" idx="0"/>
          </p:cNvCxnSpPr>
          <p:nvPr/>
        </p:nvCxnSpPr>
        <p:spPr>
          <a:xfrm flipH="1">
            <a:off x="3249967" y="3915280"/>
            <a:ext cx="427178" cy="7319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334941" y="394413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955439" y="45710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435251" y="437593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660263" y="507074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472491" y="612656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137513" y="528756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>
            <a:stCxn id="114" idx="6"/>
            <a:endCxn id="116" idx="1"/>
          </p:cNvCxnSpPr>
          <p:nvPr/>
        </p:nvCxnSpPr>
        <p:spPr>
          <a:xfrm>
            <a:off x="5563541" y="4058436"/>
            <a:ext cx="425376" cy="5461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16" idx="4"/>
            <a:endCxn id="130" idx="0"/>
          </p:cNvCxnSpPr>
          <p:nvPr/>
        </p:nvCxnSpPr>
        <p:spPr>
          <a:xfrm>
            <a:off x="6069739" y="4799658"/>
            <a:ext cx="182074" cy="4879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4" idx="4"/>
            <a:endCxn id="126" idx="0"/>
          </p:cNvCxnSpPr>
          <p:nvPr/>
        </p:nvCxnSpPr>
        <p:spPr>
          <a:xfrm flipH="1">
            <a:off x="4586791" y="5299340"/>
            <a:ext cx="187772" cy="8272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18" idx="6"/>
            <a:endCxn id="114" idx="2"/>
          </p:cNvCxnSpPr>
          <p:nvPr/>
        </p:nvCxnSpPr>
        <p:spPr>
          <a:xfrm flipV="1">
            <a:off x="4663851" y="4058436"/>
            <a:ext cx="671090" cy="4318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14" idx="3"/>
            <a:endCxn id="124" idx="0"/>
          </p:cNvCxnSpPr>
          <p:nvPr/>
        </p:nvCxnSpPr>
        <p:spPr>
          <a:xfrm flipH="1">
            <a:off x="4774563" y="4139258"/>
            <a:ext cx="593856" cy="9314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91" idx="5"/>
            <a:endCxn id="126" idx="1"/>
          </p:cNvCxnSpPr>
          <p:nvPr/>
        </p:nvCxnSpPr>
        <p:spPr>
          <a:xfrm>
            <a:off x="4105489" y="5934580"/>
            <a:ext cx="400480" cy="2254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87" idx="7"/>
            <a:endCxn id="124" idx="2"/>
          </p:cNvCxnSpPr>
          <p:nvPr/>
        </p:nvCxnSpPr>
        <p:spPr>
          <a:xfrm>
            <a:off x="3823322" y="5185040"/>
            <a:ext cx="83694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85" idx="6"/>
            <a:endCxn id="116" idx="2"/>
          </p:cNvCxnSpPr>
          <p:nvPr/>
        </p:nvCxnSpPr>
        <p:spPr>
          <a:xfrm flipV="1">
            <a:off x="3364267" y="4685358"/>
            <a:ext cx="2591172" cy="762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1" idx="4"/>
            <a:endCxn id="85" idx="1"/>
          </p:cNvCxnSpPr>
          <p:nvPr/>
        </p:nvCxnSpPr>
        <p:spPr>
          <a:xfrm>
            <a:off x="2608543" y="3720158"/>
            <a:ext cx="560602" cy="9605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81" idx="5"/>
            <a:endCxn id="124" idx="1"/>
          </p:cNvCxnSpPr>
          <p:nvPr/>
        </p:nvCxnSpPr>
        <p:spPr>
          <a:xfrm>
            <a:off x="2689365" y="3686680"/>
            <a:ext cx="2004376" cy="14175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4358191" y="324471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4978689" y="36058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3033919" y="294453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4897867" y="570598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>
            <a:stCxn id="177" idx="6"/>
            <a:endCxn id="178" idx="1"/>
          </p:cNvCxnSpPr>
          <p:nvPr/>
        </p:nvCxnSpPr>
        <p:spPr>
          <a:xfrm>
            <a:off x="4586791" y="3359010"/>
            <a:ext cx="425376" cy="2803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8" idx="4"/>
            <a:endCxn id="180" idx="0"/>
          </p:cNvCxnSpPr>
          <p:nvPr/>
        </p:nvCxnSpPr>
        <p:spPr>
          <a:xfrm flipH="1">
            <a:off x="5012167" y="3834458"/>
            <a:ext cx="80822" cy="18715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9" idx="6"/>
            <a:endCxn id="177" idx="1"/>
          </p:cNvCxnSpPr>
          <p:nvPr/>
        </p:nvCxnSpPr>
        <p:spPr>
          <a:xfrm>
            <a:off x="3262519" y="3058832"/>
            <a:ext cx="1129150" cy="2193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78" idx="5"/>
            <a:endCxn id="114" idx="1"/>
          </p:cNvCxnSpPr>
          <p:nvPr/>
        </p:nvCxnSpPr>
        <p:spPr>
          <a:xfrm>
            <a:off x="5173811" y="3800980"/>
            <a:ext cx="194608" cy="1766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81" idx="7"/>
            <a:endCxn id="179" idx="3"/>
          </p:cNvCxnSpPr>
          <p:nvPr/>
        </p:nvCxnSpPr>
        <p:spPr>
          <a:xfrm flipV="1">
            <a:off x="2689365" y="3139654"/>
            <a:ext cx="378032" cy="3853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18" idx="3"/>
            <a:endCxn id="87" idx="7"/>
          </p:cNvCxnSpPr>
          <p:nvPr/>
        </p:nvCxnSpPr>
        <p:spPr>
          <a:xfrm flipH="1">
            <a:off x="3823322" y="4571058"/>
            <a:ext cx="645407" cy="6139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76" idx="6"/>
            <a:endCxn id="178" idx="2"/>
          </p:cNvCxnSpPr>
          <p:nvPr/>
        </p:nvCxnSpPr>
        <p:spPr>
          <a:xfrm flipV="1">
            <a:off x="3872267" y="3720158"/>
            <a:ext cx="1106422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8" idx="4"/>
            <a:endCxn id="124" idx="0"/>
          </p:cNvCxnSpPr>
          <p:nvPr/>
        </p:nvCxnSpPr>
        <p:spPr>
          <a:xfrm flipH="1">
            <a:off x="4774563" y="3834458"/>
            <a:ext cx="318426" cy="12362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24" idx="1"/>
            <a:endCxn id="85" idx="6"/>
          </p:cNvCxnSpPr>
          <p:nvPr/>
        </p:nvCxnSpPr>
        <p:spPr>
          <a:xfrm flipH="1" flipV="1">
            <a:off x="3364267" y="4761558"/>
            <a:ext cx="1329474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24" idx="1"/>
            <a:endCxn id="76" idx="5"/>
          </p:cNvCxnSpPr>
          <p:nvPr/>
        </p:nvCxnSpPr>
        <p:spPr>
          <a:xfrm flipH="1" flipV="1">
            <a:off x="3838789" y="3915280"/>
            <a:ext cx="854952" cy="11889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0" idx="0"/>
            <a:endCxn id="124" idx="5"/>
          </p:cNvCxnSpPr>
          <p:nvPr/>
        </p:nvCxnSpPr>
        <p:spPr>
          <a:xfrm flipH="1" flipV="1">
            <a:off x="4855385" y="5265862"/>
            <a:ext cx="156782" cy="4401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0" idx="1"/>
            <a:endCxn id="76" idx="4"/>
          </p:cNvCxnSpPr>
          <p:nvPr/>
        </p:nvCxnSpPr>
        <p:spPr>
          <a:xfrm flipH="1" flipV="1">
            <a:off x="3757967" y="3948758"/>
            <a:ext cx="1173378" cy="17907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0" idx="2"/>
            <a:endCxn id="87" idx="5"/>
          </p:cNvCxnSpPr>
          <p:nvPr/>
        </p:nvCxnSpPr>
        <p:spPr>
          <a:xfrm flipH="1" flipV="1">
            <a:off x="3823322" y="5346684"/>
            <a:ext cx="1074545" cy="4735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85" idx="6"/>
            <a:endCxn id="180" idx="1"/>
          </p:cNvCxnSpPr>
          <p:nvPr/>
        </p:nvCxnSpPr>
        <p:spPr>
          <a:xfrm>
            <a:off x="3364267" y="4761558"/>
            <a:ext cx="1567078" cy="977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87" idx="0"/>
            <a:endCxn id="76" idx="4"/>
          </p:cNvCxnSpPr>
          <p:nvPr/>
        </p:nvCxnSpPr>
        <p:spPr>
          <a:xfrm flipV="1">
            <a:off x="3742500" y="3948758"/>
            <a:ext cx="15467" cy="12028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26" idx="7"/>
            <a:endCxn id="180" idx="3"/>
          </p:cNvCxnSpPr>
          <p:nvPr/>
        </p:nvCxnSpPr>
        <p:spPr>
          <a:xfrm flipV="1">
            <a:off x="4667613" y="5901102"/>
            <a:ext cx="263732" cy="2589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26" idx="6"/>
            <a:endCxn id="130" idx="3"/>
          </p:cNvCxnSpPr>
          <p:nvPr/>
        </p:nvCxnSpPr>
        <p:spPr>
          <a:xfrm flipV="1">
            <a:off x="4701091" y="5482688"/>
            <a:ext cx="1469900" cy="758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18" idx="5"/>
            <a:endCxn id="130" idx="2"/>
          </p:cNvCxnSpPr>
          <p:nvPr/>
        </p:nvCxnSpPr>
        <p:spPr>
          <a:xfrm>
            <a:off x="4630373" y="4571058"/>
            <a:ext cx="1507140" cy="8308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18" idx="0"/>
            <a:endCxn id="77" idx="4"/>
          </p:cNvCxnSpPr>
          <p:nvPr/>
        </p:nvCxnSpPr>
        <p:spPr>
          <a:xfrm flipH="1" flipV="1">
            <a:off x="4358191" y="4139258"/>
            <a:ext cx="191360" cy="236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18" idx="0"/>
            <a:endCxn id="177" idx="4"/>
          </p:cNvCxnSpPr>
          <p:nvPr/>
        </p:nvCxnSpPr>
        <p:spPr>
          <a:xfrm flipH="1" flipV="1">
            <a:off x="4472491" y="3473310"/>
            <a:ext cx="77060" cy="9026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18" idx="1"/>
            <a:endCxn id="76" idx="5"/>
          </p:cNvCxnSpPr>
          <p:nvPr/>
        </p:nvCxnSpPr>
        <p:spPr>
          <a:xfrm flipH="1" flipV="1">
            <a:off x="3838789" y="3915280"/>
            <a:ext cx="629940" cy="4941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18" idx="7"/>
            <a:endCxn id="178" idx="3"/>
          </p:cNvCxnSpPr>
          <p:nvPr/>
        </p:nvCxnSpPr>
        <p:spPr>
          <a:xfrm flipV="1">
            <a:off x="4630373" y="3800980"/>
            <a:ext cx="381794" cy="6084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81" idx="7"/>
            <a:endCxn id="177" idx="2"/>
          </p:cNvCxnSpPr>
          <p:nvPr/>
        </p:nvCxnSpPr>
        <p:spPr>
          <a:xfrm flipV="1">
            <a:off x="2689365" y="3359010"/>
            <a:ext cx="1668826" cy="1660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5089889" y="296727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5600029" y="34915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>
            <a:stCxn id="204" idx="5"/>
            <a:endCxn id="205" idx="1"/>
          </p:cNvCxnSpPr>
          <p:nvPr/>
        </p:nvCxnSpPr>
        <p:spPr>
          <a:xfrm>
            <a:off x="5285011" y="3162400"/>
            <a:ext cx="348496" cy="36263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/>
          <p:cNvSpPr/>
          <p:nvPr/>
        </p:nvSpPr>
        <p:spPr>
          <a:xfrm>
            <a:off x="4414209" y="273867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/>
          <p:cNvCxnSpPr>
            <a:stCxn id="207" idx="6"/>
            <a:endCxn id="204" idx="1"/>
          </p:cNvCxnSpPr>
          <p:nvPr/>
        </p:nvCxnSpPr>
        <p:spPr>
          <a:xfrm>
            <a:off x="4642809" y="2852978"/>
            <a:ext cx="480558" cy="1477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7" idx="4"/>
            <a:endCxn id="178" idx="1"/>
          </p:cNvCxnSpPr>
          <p:nvPr/>
        </p:nvCxnSpPr>
        <p:spPr>
          <a:xfrm>
            <a:off x="4528509" y="2967278"/>
            <a:ext cx="483658" cy="6720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4" idx="4"/>
            <a:endCxn id="178" idx="0"/>
          </p:cNvCxnSpPr>
          <p:nvPr/>
        </p:nvCxnSpPr>
        <p:spPr>
          <a:xfrm flipH="1">
            <a:off x="5092989" y="3195878"/>
            <a:ext cx="111200" cy="4099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78" idx="6"/>
            <a:endCxn id="205" idx="2"/>
          </p:cNvCxnSpPr>
          <p:nvPr/>
        </p:nvCxnSpPr>
        <p:spPr>
          <a:xfrm flipV="1">
            <a:off x="5207289" y="3605858"/>
            <a:ext cx="392740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5551643" y="279755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985817" y="329470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/>
          <p:cNvCxnSpPr>
            <a:stCxn id="212" idx="6"/>
            <a:endCxn id="213" idx="1"/>
          </p:cNvCxnSpPr>
          <p:nvPr/>
        </p:nvCxnSpPr>
        <p:spPr>
          <a:xfrm>
            <a:off x="5780243" y="2911856"/>
            <a:ext cx="239052" cy="41633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4702745" y="236588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5"/>
          <p:cNvCxnSpPr>
            <a:stCxn id="215" idx="5"/>
            <a:endCxn id="212" idx="1"/>
          </p:cNvCxnSpPr>
          <p:nvPr/>
        </p:nvCxnSpPr>
        <p:spPr>
          <a:xfrm>
            <a:off x="4897867" y="2561002"/>
            <a:ext cx="687254" cy="2700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7"/>
            <a:endCxn id="215" idx="3"/>
          </p:cNvCxnSpPr>
          <p:nvPr/>
        </p:nvCxnSpPr>
        <p:spPr>
          <a:xfrm flipV="1">
            <a:off x="4609331" y="2561002"/>
            <a:ext cx="126892" cy="21115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4" idx="7"/>
            <a:endCxn id="212" idx="2"/>
          </p:cNvCxnSpPr>
          <p:nvPr/>
        </p:nvCxnSpPr>
        <p:spPr>
          <a:xfrm flipV="1">
            <a:off x="5285011" y="2911856"/>
            <a:ext cx="266632" cy="88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5" idx="6"/>
            <a:endCxn id="213" idx="3"/>
          </p:cNvCxnSpPr>
          <p:nvPr/>
        </p:nvCxnSpPr>
        <p:spPr>
          <a:xfrm flipV="1">
            <a:off x="5828629" y="3489830"/>
            <a:ext cx="190666" cy="1160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178" idx="7"/>
            <a:endCxn id="212" idx="4"/>
          </p:cNvCxnSpPr>
          <p:nvPr/>
        </p:nvCxnSpPr>
        <p:spPr>
          <a:xfrm flipV="1">
            <a:off x="5173811" y="3026156"/>
            <a:ext cx="492132" cy="613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5" idx="4"/>
            <a:endCxn id="178" idx="1"/>
          </p:cNvCxnSpPr>
          <p:nvPr/>
        </p:nvCxnSpPr>
        <p:spPr>
          <a:xfrm>
            <a:off x="4817045" y="2594480"/>
            <a:ext cx="195122" cy="10448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661202" y="1268760"/>
            <a:ext cx="382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Density(</a:t>
            </a:r>
            <a:r>
              <a:rPr lang="en-US" dirty="0" err="1" smtClean="0">
                <a:latin typeface="Helvetica Neue Light"/>
                <a:cs typeface="Helvetica Neue Light"/>
              </a:rPr>
              <a:t>subgraph</a:t>
            </a:r>
            <a:r>
              <a:rPr lang="en-US" dirty="0" smtClean="0">
                <a:latin typeface="Helvetica Neue Light"/>
                <a:cs typeface="Helvetica Neue Light"/>
              </a:rPr>
              <a:t>) = average degree</a:t>
            </a:r>
          </a:p>
        </p:txBody>
      </p:sp>
    </p:spTree>
    <p:extLst>
      <p:ext uri="{BB962C8B-B14F-4D97-AF65-F5344CB8AC3E}">
        <p14:creationId xmlns:p14="http://schemas.microsoft.com/office/powerpoint/2010/main" val="9989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2093F"/>
                </a:solidFill>
                <a:latin typeface="Helvetica Neue Light"/>
                <a:cs typeface="Helvetica Neue Light"/>
              </a:rPr>
              <a:t>Subgraphs</a:t>
            </a:r>
            <a:r>
              <a:rPr lang="en-US" dirty="0" smtClean="0">
                <a:solidFill>
                  <a:srgbClr val="02093F"/>
                </a:solidFill>
                <a:latin typeface="Helvetica Neue Light"/>
                <a:cs typeface="Helvetica Neue Light"/>
              </a:rPr>
              <a:t> and their density</a:t>
            </a:r>
            <a:endParaRPr lang="en-US" dirty="0">
              <a:solidFill>
                <a:srgbClr val="02093F"/>
              </a:solidFill>
              <a:latin typeface="Helvetica Neue Light"/>
              <a:cs typeface="Helvetica Neue Ligh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3643667" y="37201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243891" y="39106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494243" y="34915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135667" y="46472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628200" y="515156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910367" y="57394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76" idx="6"/>
            <a:endCxn id="77" idx="1"/>
          </p:cNvCxnSpPr>
          <p:nvPr/>
        </p:nvCxnSpPr>
        <p:spPr>
          <a:xfrm>
            <a:off x="3872267" y="3834458"/>
            <a:ext cx="405102" cy="109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77" idx="3"/>
            <a:endCxn id="91" idx="7"/>
          </p:cNvCxnSpPr>
          <p:nvPr/>
        </p:nvCxnSpPr>
        <p:spPr>
          <a:xfrm flipH="1">
            <a:off x="4105489" y="4105780"/>
            <a:ext cx="171880" cy="16671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85" idx="5"/>
            <a:endCxn id="87" idx="1"/>
          </p:cNvCxnSpPr>
          <p:nvPr/>
        </p:nvCxnSpPr>
        <p:spPr>
          <a:xfrm>
            <a:off x="3330789" y="4842380"/>
            <a:ext cx="330889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1" idx="6"/>
            <a:endCxn id="76" idx="2"/>
          </p:cNvCxnSpPr>
          <p:nvPr/>
        </p:nvCxnSpPr>
        <p:spPr>
          <a:xfrm>
            <a:off x="2722843" y="3605858"/>
            <a:ext cx="920824" cy="2286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6" idx="3"/>
            <a:endCxn id="85" idx="0"/>
          </p:cNvCxnSpPr>
          <p:nvPr/>
        </p:nvCxnSpPr>
        <p:spPr>
          <a:xfrm flipH="1">
            <a:off x="3249967" y="3915280"/>
            <a:ext cx="427178" cy="7319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334941" y="394413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955439" y="45710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435251" y="437593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660263" y="507074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472491" y="612656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137513" y="528756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>
            <a:stCxn id="114" idx="6"/>
            <a:endCxn id="116" idx="1"/>
          </p:cNvCxnSpPr>
          <p:nvPr/>
        </p:nvCxnSpPr>
        <p:spPr>
          <a:xfrm>
            <a:off x="5563541" y="4058436"/>
            <a:ext cx="425376" cy="5461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16" idx="4"/>
            <a:endCxn id="130" idx="0"/>
          </p:cNvCxnSpPr>
          <p:nvPr/>
        </p:nvCxnSpPr>
        <p:spPr>
          <a:xfrm>
            <a:off x="6069739" y="4799658"/>
            <a:ext cx="182074" cy="4879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4" idx="4"/>
            <a:endCxn id="126" idx="0"/>
          </p:cNvCxnSpPr>
          <p:nvPr/>
        </p:nvCxnSpPr>
        <p:spPr>
          <a:xfrm flipH="1">
            <a:off x="4586791" y="5299340"/>
            <a:ext cx="187772" cy="8272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18" idx="6"/>
            <a:endCxn id="114" idx="2"/>
          </p:cNvCxnSpPr>
          <p:nvPr/>
        </p:nvCxnSpPr>
        <p:spPr>
          <a:xfrm flipV="1">
            <a:off x="4663851" y="4058436"/>
            <a:ext cx="671090" cy="4318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14" idx="3"/>
            <a:endCxn id="124" idx="0"/>
          </p:cNvCxnSpPr>
          <p:nvPr/>
        </p:nvCxnSpPr>
        <p:spPr>
          <a:xfrm flipH="1">
            <a:off x="4774563" y="4139258"/>
            <a:ext cx="593856" cy="9314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91" idx="5"/>
            <a:endCxn id="126" idx="1"/>
          </p:cNvCxnSpPr>
          <p:nvPr/>
        </p:nvCxnSpPr>
        <p:spPr>
          <a:xfrm>
            <a:off x="4105489" y="5934580"/>
            <a:ext cx="400480" cy="2254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87" idx="7"/>
            <a:endCxn id="124" idx="2"/>
          </p:cNvCxnSpPr>
          <p:nvPr/>
        </p:nvCxnSpPr>
        <p:spPr>
          <a:xfrm>
            <a:off x="3823322" y="5185040"/>
            <a:ext cx="83694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85" idx="6"/>
            <a:endCxn id="116" idx="2"/>
          </p:cNvCxnSpPr>
          <p:nvPr/>
        </p:nvCxnSpPr>
        <p:spPr>
          <a:xfrm flipV="1">
            <a:off x="3364267" y="4685358"/>
            <a:ext cx="2591172" cy="762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1" idx="4"/>
            <a:endCxn id="85" idx="1"/>
          </p:cNvCxnSpPr>
          <p:nvPr/>
        </p:nvCxnSpPr>
        <p:spPr>
          <a:xfrm>
            <a:off x="2608543" y="3720158"/>
            <a:ext cx="560602" cy="9605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81" idx="5"/>
            <a:endCxn id="124" idx="1"/>
          </p:cNvCxnSpPr>
          <p:nvPr/>
        </p:nvCxnSpPr>
        <p:spPr>
          <a:xfrm>
            <a:off x="2689365" y="3686680"/>
            <a:ext cx="2004376" cy="14175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4358191" y="324471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4978689" y="36058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3033919" y="294453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4897867" y="570598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>
            <a:stCxn id="177" idx="6"/>
            <a:endCxn id="178" idx="1"/>
          </p:cNvCxnSpPr>
          <p:nvPr/>
        </p:nvCxnSpPr>
        <p:spPr>
          <a:xfrm>
            <a:off x="4586791" y="3359010"/>
            <a:ext cx="425376" cy="2803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8" idx="4"/>
            <a:endCxn id="180" idx="0"/>
          </p:cNvCxnSpPr>
          <p:nvPr/>
        </p:nvCxnSpPr>
        <p:spPr>
          <a:xfrm flipH="1">
            <a:off x="5012167" y="3834458"/>
            <a:ext cx="80822" cy="18715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9" idx="6"/>
            <a:endCxn id="177" idx="1"/>
          </p:cNvCxnSpPr>
          <p:nvPr/>
        </p:nvCxnSpPr>
        <p:spPr>
          <a:xfrm>
            <a:off x="3262519" y="3058832"/>
            <a:ext cx="1129150" cy="2193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78" idx="5"/>
            <a:endCxn id="114" idx="1"/>
          </p:cNvCxnSpPr>
          <p:nvPr/>
        </p:nvCxnSpPr>
        <p:spPr>
          <a:xfrm>
            <a:off x="5173811" y="3800980"/>
            <a:ext cx="194608" cy="1766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81" idx="7"/>
            <a:endCxn id="179" idx="3"/>
          </p:cNvCxnSpPr>
          <p:nvPr/>
        </p:nvCxnSpPr>
        <p:spPr>
          <a:xfrm flipV="1">
            <a:off x="2689365" y="3139654"/>
            <a:ext cx="378032" cy="3853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18" idx="3"/>
            <a:endCxn id="87" idx="7"/>
          </p:cNvCxnSpPr>
          <p:nvPr/>
        </p:nvCxnSpPr>
        <p:spPr>
          <a:xfrm flipH="1">
            <a:off x="3823322" y="4571058"/>
            <a:ext cx="645407" cy="6139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76" idx="6"/>
            <a:endCxn id="178" idx="2"/>
          </p:cNvCxnSpPr>
          <p:nvPr/>
        </p:nvCxnSpPr>
        <p:spPr>
          <a:xfrm flipV="1">
            <a:off x="3872267" y="3720158"/>
            <a:ext cx="1106422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8" idx="4"/>
            <a:endCxn id="124" idx="0"/>
          </p:cNvCxnSpPr>
          <p:nvPr/>
        </p:nvCxnSpPr>
        <p:spPr>
          <a:xfrm flipH="1">
            <a:off x="4774563" y="3834458"/>
            <a:ext cx="318426" cy="12362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24" idx="1"/>
            <a:endCxn id="85" idx="6"/>
          </p:cNvCxnSpPr>
          <p:nvPr/>
        </p:nvCxnSpPr>
        <p:spPr>
          <a:xfrm flipH="1" flipV="1">
            <a:off x="3364267" y="4761558"/>
            <a:ext cx="1329474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24" idx="1"/>
            <a:endCxn id="76" idx="5"/>
          </p:cNvCxnSpPr>
          <p:nvPr/>
        </p:nvCxnSpPr>
        <p:spPr>
          <a:xfrm flipH="1" flipV="1">
            <a:off x="3838789" y="3915280"/>
            <a:ext cx="854952" cy="11889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0" idx="0"/>
            <a:endCxn id="124" idx="5"/>
          </p:cNvCxnSpPr>
          <p:nvPr/>
        </p:nvCxnSpPr>
        <p:spPr>
          <a:xfrm flipH="1" flipV="1">
            <a:off x="4855385" y="5265862"/>
            <a:ext cx="156782" cy="4401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0" idx="1"/>
            <a:endCxn id="76" idx="4"/>
          </p:cNvCxnSpPr>
          <p:nvPr/>
        </p:nvCxnSpPr>
        <p:spPr>
          <a:xfrm flipH="1" flipV="1">
            <a:off x="3757967" y="3948758"/>
            <a:ext cx="1173378" cy="17907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0" idx="2"/>
            <a:endCxn id="87" idx="5"/>
          </p:cNvCxnSpPr>
          <p:nvPr/>
        </p:nvCxnSpPr>
        <p:spPr>
          <a:xfrm flipH="1" flipV="1">
            <a:off x="3823322" y="5346684"/>
            <a:ext cx="1074545" cy="4735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85" idx="6"/>
            <a:endCxn id="180" idx="1"/>
          </p:cNvCxnSpPr>
          <p:nvPr/>
        </p:nvCxnSpPr>
        <p:spPr>
          <a:xfrm>
            <a:off x="3364267" y="4761558"/>
            <a:ext cx="1567078" cy="977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87" idx="0"/>
            <a:endCxn id="76" idx="4"/>
          </p:cNvCxnSpPr>
          <p:nvPr/>
        </p:nvCxnSpPr>
        <p:spPr>
          <a:xfrm flipV="1">
            <a:off x="3742500" y="3948758"/>
            <a:ext cx="15467" cy="12028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26" idx="7"/>
            <a:endCxn id="180" idx="3"/>
          </p:cNvCxnSpPr>
          <p:nvPr/>
        </p:nvCxnSpPr>
        <p:spPr>
          <a:xfrm flipV="1">
            <a:off x="4667613" y="5901102"/>
            <a:ext cx="263732" cy="2589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26" idx="6"/>
            <a:endCxn id="130" idx="3"/>
          </p:cNvCxnSpPr>
          <p:nvPr/>
        </p:nvCxnSpPr>
        <p:spPr>
          <a:xfrm flipV="1">
            <a:off x="4701091" y="5482688"/>
            <a:ext cx="1469900" cy="758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18" idx="5"/>
            <a:endCxn id="130" idx="2"/>
          </p:cNvCxnSpPr>
          <p:nvPr/>
        </p:nvCxnSpPr>
        <p:spPr>
          <a:xfrm>
            <a:off x="4630373" y="4571058"/>
            <a:ext cx="1507140" cy="8308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18" idx="0"/>
            <a:endCxn id="77" idx="4"/>
          </p:cNvCxnSpPr>
          <p:nvPr/>
        </p:nvCxnSpPr>
        <p:spPr>
          <a:xfrm flipH="1" flipV="1">
            <a:off x="4358191" y="4139258"/>
            <a:ext cx="191360" cy="236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18" idx="0"/>
            <a:endCxn id="177" idx="4"/>
          </p:cNvCxnSpPr>
          <p:nvPr/>
        </p:nvCxnSpPr>
        <p:spPr>
          <a:xfrm flipH="1" flipV="1">
            <a:off x="4472491" y="3473310"/>
            <a:ext cx="77060" cy="9026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18" idx="1"/>
            <a:endCxn id="76" idx="5"/>
          </p:cNvCxnSpPr>
          <p:nvPr/>
        </p:nvCxnSpPr>
        <p:spPr>
          <a:xfrm flipH="1" flipV="1">
            <a:off x="3838789" y="3915280"/>
            <a:ext cx="629940" cy="4941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18" idx="7"/>
            <a:endCxn id="178" idx="3"/>
          </p:cNvCxnSpPr>
          <p:nvPr/>
        </p:nvCxnSpPr>
        <p:spPr>
          <a:xfrm flipV="1">
            <a:off x="4630373" y="3800980"/>
            <a:ext cx="381794" cy="6084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81" idx="7"/>
            <a:endCxn id="177" idx="2"/>
          </p:cNvCxnSpPr>
          <p:nvPr/>
        </p:nvCxnSpPr>
        <p:spPr>
          <a:xfrm flipV="1">
            <a:off x="2689365" y="3359010"/>
            <a:ext cx="1668826" cy="1660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5089889" y="296727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5600029" y="34915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>
            <a:stCxn id="204" idx="5"/>
            <a:endCxn id="205" idx="1"/>
          </p:cNvCxnSpPr>
          <p:nvPr/>
        </p:nvCxnSpPr>
        <p:spPr>
          <a:xfrm>
            <a:off x="5285011" y="3162400"/>
            <a:ext cx="348496" cy="36263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/>
          <p:cNvSpPr/>
          <p:nvPr/>
        </p:nvSpPr>
        <p:spPr>
          <a:xfrm>
            <a:off x="4414209" y="273867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/>
          <p:cNvCxnSpPr>
            <a:stCxn id="207" idx="6"/>
            <a:endCxn id="204" idx="1"/>
          </p:cNvCxnSpPr>
          <p:nvPr/>
        </p:nvCxnSpPr>
        <p:spPr>
          <a:xfrm>
            <a:off x="4642809" y="2852978"/>
            <a:ext cx="480558" cy="1477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7" idx="4"/>
            <a:endCxn id="178" idx="1"/>
          </p:cNvCxnSpPr>
          <p:nvPr/>
        </p:nvCxnSpPr>
        <p:spPr>
          <a:xfrm>
            <a:off x="4528509" y="2967278"/>
            <a:ext cx="483658" cy="6720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4" idx="4"/>
            <a:endCxn id="178" idx="0"/>
          </p:cNvCxnSpPr>
          <p:nvPr/>
        </p:nvCxnSpPr>
        <p:spPr>
          <a:xfrm flipH="1">
            <a:off x="5092989" y="3195878"/>
            <a:ext cx="111200" cy="4099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78" idx="6"/>
            <a:endCxn id="205" idx="2"/>
          </p:cNvCxnSpPr>
          <p:nvPr/>
        </p:nvCxnSpPr>
        <p:spPr>
          <a:xfrm flipV="1">
            <a:off x="5207289" y="3605858"/>
            <a:ext cx="392740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5551643" y="279755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985817" y="329470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/>
          <p:cNvCxnSpPr>
            <a:stCxn id="212" idx="6"/>
            <a:endCxn id="213" idx="1"/>
          </p:cNvCxnSpPr>
          <p:nvPr/>
        </p:nvCxnSpPr>
        <p:spPr>
          <a:xfrm>
            <a:off x="5780243" y="2911856"/>
            <a:ext cx="239052" cy="41633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4702745" y="236588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5"/>
          <p:cNvCxnSpPr>
            <a:stCxn id="215" idx="5"/>
            <a:endCxn id="212" idx="1"/>
          </p:cNvCxnSpPr>
          <p:nvPr/>
        </p:nvCxnSpPr>
        <p:spPr>
          <a:xfrm>
            <a:off x="4897867" y="2561002"/>
            <a:ext cx="687254" cy="2700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7"/>
            <a:endCxn id="215" idx="3"/>
          </p:cNvCxnSpPr>
          <p:nvPr/>
        </p:nvCxnSpPr>
        <p:spPr>
          <a:xfrm flipV="1">
            <a:off x="4609331" y="2561002"/>
            <a:ext cx="126892" cy="21115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4" idx="7"/>
            <a:endCxn id="212" idx="2"/>
          </p:cNvCxnSpPr>
          <p:nvPr/>
        </p:nvCxnSpPr>
        <p:spPr>
          <a:xfrm flipV="1">
            <a:off x="5285011" y="2911856"/>
            <a:ext cx="266632" cy="88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5" idx="6"/>
            <a:endCxn id="213" idx="3"/>
          </p:cNvCxnSpPr>
          <p:nvPr/>
        </p:nvCxnSpPr>
        <p:spPr>
          <a:xfrm flipV="1">
            <a:off x="5828629" y="3489830"/>
            <a:ext cx="190666" cy="1160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178" idx="7"/>
            <a:endCxn id="212" idx="4"/>
          </p:cNvCxnSpPr>
          <p:nvPr/>
        </p:nvCxnSpPr>
        <p:spPr>
          <a:xfrm flipV="1">
            <a:off x="5173811" y="3026156"/>
            <a:ext cx="492132" cy="613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5" idx="4"/>
            <a:endCxn id="178" idx="1"/>
          </p:cNvCxnSpPr>
          <p:nvPr/>
        </p:nvCxnSpPr>
        <p:spPr>
          <a:xfrm>
            <a:off x="4817045" y="2594480"/>
            <a:ext cx="195122" cy="10448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Donut 79"/>
          <p:cNvSpPr/>
          <p:nvPr/>
        </p:nvSpPr>
        <p:spPr>
          <a:xfrm>
            <a:off x="2319909" y="2803211"/>
            <a:ext cx="2468115" cy="1273861"/>
          </a:xfrm>
          <a:prstGeom prst="donut">
            <a:avLst>
              <a:gd name="adj" fmla="val 4413"/>
            </a:avLst>
          </a:prstGeom>
          <a:solidFill>
            <a:srgbClr val="F9467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1202" y="1268760"/>
            <a:ext cx="382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Density(</a:t>
            </a:r>
            <a:r>
              <a:rPr lang="en-US" dirty="0" err="1" smtClean="0">
                <a:latin typeface="Helvetica Neue Light"/>
                <a:cs typeface="Helvetica Neue Light"/>
              </a:rPr>
              <a:t>subgraph</a:t>
            </a:r>
            <a:r>
              <a:rPr lang="en-US" dirty="0" smtClean="0">
                <a:latin typeface="Helvetica Neue Light"/>
                <a:cs typeface="Helvetica Neue Light"/>
              </a:rPr>
              <a:t>) = average degree</a:t>
            </a:r>
          </a:p>
        </p:txBody>
      </p:sp>
    </p:spTree>
    <p:extLst>
      <p:ext uri="{BB962C8B-B14F-4D97-AF65-F5344CB8AC3E}">
        <p14:creationId xmlns:p14="http://schemas.microsoft.com/office/powerpoint/2010/main" val="347195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2093F"/>
                </a:solidFill>
                <a:latin typeface="Helvetica Neue Light"/>
                <a:cs typeface="Helvetica Neue Light"/>
              </a:rPr>
              <a:t>Subgraphs</a:t>
            </a:r>
            <a:r>
              <a:rPr lang="en-US" dirty="0" smtClean="0">
                <a:solidFill>
                  <a:srgbClr val="02093F"/>
                </a:solidFill>
                <a:latin typeface="Helvetica Neue Light"/>
                <a:cs typeface="Helvetica Neue Light"/>
              </a:rPr>
              <a:t> and their density</a:t>
            </a:r>
            <a:endParaRPr lang="en-US" dirty="0">
              <a:solidFill>
                <a:srgbClr val="02093F"/>
              </a:solidFill>
              <a:latin typeface="Helvetica Neue Light"/>
              <a:cs typeface="Helvetica Neue Light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3643667" y="3720158"/>
            <a:ext cx="228600" cy="228600"/>
          </a:xfrm>
          <a:prstGeom prst="ellipse">
            <a:avLst/>
          </a:prstGeom>
          <a:solidFill>
            <a:srgbClr val="CA275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243891" y="39106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494243" y="3491558"/>
            <a:ext cx="228600" cy="228600"/>
          </a:xfrm>
          <a:prstGeom prst="ellipse">
            <a:avLst/>
          </a:prstGeom>
          <a:solidFill>
            <a:srgbClr val="CA275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135667" y="46472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628200" y="515156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910367" y="57394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76" idx="6"/>
            <a:endCxn id="77" idx="1"/>
          </p:cNvCxnSpPr>
          <p:nvPr/>
        </p:nvCxnSpPr>
        <p:spPr>
          <a:xfrm>
            <a:off x="3872267" y="3834458"/>
            <a:ext cx="405102" cy="109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77" idx="3"/>
            <a:endCxn id="91" idx="7"/>
          </p:cNvCxnSpPr>
          <p:nvPr/>
        </p:nvCxnSpPr>
        <p:spPr>
          <a:xfrm flipH="1">
            <a:off x="4105489" y="4105780"/>
            <a:ext cx="171880" cy="16671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85" idx="5"/>
            <a:endCxn id="87" idx="1"/>
          </p:cNvCxnSpPr>
          <p:nvPr/>
        </p:nvCxnSpPr>
        <p:spPr>
          <a:xfrm>
            <a:off x="3330789" y="4842380"/>
            <a:ext cx="330889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1" idx="6"/>
            <a:endCxn id="76" idx="2"/>
          </p:cNvCxnSpPr>
          <p:nvPr/>
        </p:nvCxnSpPr>
        <p:spPr>
          <a:xfrm>
            <a:off x="2722843" y="3605858"/>
            <a:ext cx="920824" cy="228600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6" idx="3"/>
            <a:endCxn id="85" idx="0"/>
          </p:cNvCxnSpPr>
          <p:nvPr/>
        </p:nvCxnSpPr>
        <p:spPr>
          <a:xfrm flipH="1">
            <a:off x="3249967" y="3915280"/>
            <a:ext cx="427178" cy="7319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334941" y="394413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955439" y="45710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435251" y="437593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660263" y="507074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472491" y="612656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6137513" y="528756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>
            <a:stCxn id="114" idx="6"/>
            <a:endCxn id="116" idx="1"/>
          </p:cNvCxnSpPr>
          <p:nvPr/>
        </p:nvCxnSpPr>
        <p:spPr>
          <a:xfrm>
            <a:off x="5563541" y="4058436"/>
            <a:ext cx="425376" cy="5461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16" idx="4"/>
            <a:endCxn id="130" idx="0"/>
          </p:cNvCxnSpPr>
          <p:nvPr/>
        </p:nvCxnSpPr>
        <p:spPr>
          <a:xfrm>
            <a:off x="6069739" y="4799658"/>
            <a:ext cx="182074" cy="4879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4" idx="4"/>
            <a:endCxn id="126" idx="0"/>
          </p:cNvCxnSpPr>
          <p:nvPr/>
        </p:nvCxnSpPr>
        <p:spPr>
          <a:xfrm flipH="1">
            <a:off x="4586791" y="5299340"/>
            <a:ext cx="187772" cy="8272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18" idx="6"/>
            <a:endCxn id="114" idx="2"/>
          </p:cNvCxnSpPr>
          <p:nvPr/>
        </p:nvCxnSpPr>
        <p:spPr>
          <a:xfrm flipV="1">
            <a:off x="4663851" y="4058436"/>
            <a:ext cx="671090" cy="4318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14" idx="3"/>
            <a:endCxn id="124" idx="0"/>
          </p:cNvCxnSpPr>
          <p:nvPr/>
        </p:nvCxnSpPr>
        <p:spPr>
          <a:xfrm flipH="1">
            <a:off x="4774563" y="4139258"/>
            <a:ext cx="593856" cy="9314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91" idx="5"/>
            <a:endCxn id="126" idx="1"/>
          </p:cNvCxnSpPr>
          <p:nvPr/>
        </p:nvCxnSpPr>
        <p:spPr>
          <a:xfrm>
            <a:off x="4105489" y="5934580"/>
            <a:ext cx="400480" cy="2254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87" idx="7"/>
            <a:endCxn id="124" idx="2"/>
          </p:cNvCxnSpPr>
          <p:nvPr/>
        </p:nvCxnSpPr>
        <p:spPr>
          <a:xfrm>
            <a:off x="3823322" y="5185040"/>
            <a:ext cx="83694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85" idx="6"/>
            <a:endCxn id="116" idx="2"/>
          </p:cNvCxnSpPr>
          <p:nvPr/>
        </p:nvCxnSpPr>
        <p:spPr>
          <a:xfrm flipV="1">
            <a:off x="3364267" y="4685358"/>
            <a:ext cx="2591172" cy="762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1" idx="4"/>
            <a:endCxn id="85" idx="1"/>
          </p:cNvCxnSpPr>
          <p:nvPr/>
        </p:nvCxnSpPr>
        <p:spPr>
          <a:xfrm>
            <a:off x="2608543" y="3720158"/>
            <a:ext cx="560602" cy="9605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81" idx="5"/>
            <a:endCxn id="124" idx="1"/>
          </p:cNvCxnSpPr>
          <p:nvPr/>
        </p:nvCxnSpPr>
        <p:spPr>
          <a:xfrm>
            <a:off x="2689365" y="3686680"/>
            <a:ext cx="2004376" cy="14175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4358191" y="3244710"/>
            <a:ext cx="228600" cy="228600"/>
          </a:xfrm>
          <a:prstGeom prst="ellipse">
            <a:avLst/>
          </a:prstGeom>
          <a:solidFill>
            <a:srgbClr val="CA275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4978689" y="36058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3033919" y="2944532"/>
            <a:ext cx="228600" cy="228600"/>
          </a:xfrm>
          <a:prstGeom prst="ellipse">
            <a:avLst/>
          </a:prstGeom>
          <a:solidFill>
            <a:srgbClr val="CA275B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4897867" y="570598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>
            <a:stCxn id="177" idx="6"/>
            <a:endCxn id="178" idx="1"/>
          </p:cNvCxnSpPr>
          <p:nvPr/>
        </p:nvCxnSpPr>
        <p:spPr>
          <a:xfrm>
            <a:off x="4586791" y="3359010"/>
            <a:ext cx="425376" cy="2803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8" idx="4"/>
            <a:endCxn id="180" idx="0"/>
          </p:cNvCxnSpPr>
          <p:nvPr/>
        </p:nvCxnSpPr>
        <p:spPr>
          <a:xfrm flipH="1">
            <a:off x="5012167" y="3834458"/>
            <a:ext cx="80822" cy="18715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9" idx="6"/>
            <a:endCxn id="177" idx="1"/>
          </p:cNvCxnSpPr>
          <p:nvPr/>
        </p:nvCxnSpPr>
        <p:spPr>
          <a:xfrm>
            <a:off x="3262519" y="3058832"/>
            <a:ext cx="1129150" cy="219356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78" idx="5"/>
            <a:endCxn id="114" idx="1"/>
          </p:cNvCxnSpPr>
          <p:nvPr/>
        </p:nvCxnSpPr>
        <p:spPr>
          <a:xfrm>
            <a:off x="5173811" y="3800980"/>
            <a:ext cx="194608" cy="1766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81" idx="7"/>
            <a:endCxn id="179" idx="3"/>
          </p:cNvCxnSpPr>
          <p:nvPr/>
        </p:nvCxnSpPr>
        <p:spPr>
          <a:xfrm flipV="1">
            <a:off x="2689365" y="3139654"/>
            <a:ext cx="378032" cy="385382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18" idx="3"/>
            <a:endCxn id="87" idx="7"/>
          </p:cNvCxnSpPr>
          <p:nvPr/>
        </p:nvCxnSpPr>
        <p:spPr>
          <a:xfrm flipH="1">
            <a:off x="3823322" y="4571058"/>
            <a:ext cx="645407" cy="6139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76" idx="6"/>
            <a:endCxn id="178" idx="2"/>
          </p:cNvCxnSpPr>
          <p:nvPr/>
        </p:nvCxnSpPr>
        <p:spPr>
          <a:xfrm flipV="1">
            <a:off x="3872267" y="3720158"/>
            <a:ext cx="1106422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8" idx="4"/>
            <a:endCxn id="124" idx="0"/>
          </p:cNvCxnSpPr>
          <p:nvPr/>
        </p:nvCxnSpPr>
        <p:spPr>
          <a:xfrm flipH="1">
            <a:off x="4774563" y="3834458"/>
            <a:ext cx="318426" cy="12362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24" idx="1"/>
            <a:endCxn id="85" idx="6"/>
          </p:cNvCxnSpPr>
          <p:nvPr/>
        </p:nvCxnSpPr>
        <p:spPr>
          <a:xfrm flipH="1" flipV="1">
            <a:off x="3364267" y="4761558"/>
            <a:ext cx="1329474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24" idx="1"/>
            <a:endCxn id="76" idx="5"/>
          </p:cNvCxnSpPr>
          <p:nvPr/>
        </p:nvCxnSpPr>
        <p:spPr>
          <a:xfrm flipH="1" flipV="1">
            <a:off x="3838789" y="3915280"/>
            <a:ext cx="854952" cy="11889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0" idx="0"/>
            <a:endCxn id="124" idx="5"/>
          </p:cNvCxnSpPr>
          <p:nvPr/>
        </p:nvCxnSpPr>
        <p:spPr>
          <a:xfrm flipH="1" flipV="1">
            <a:off x="4855385" y="5265862"/>
            <a:ext cx="156782" cy="4401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0" idx="1"/>
            <a:endCxn id="76" idx="4"/>
          </p:cNvCxnSpPr>
          <p:nvPr/>
        </p:nvCxnSpPr>
        <p:spPr>
          <a:xfrm flipH="1" flipV="1">
            <a:off x="3757967" y="3948758"/>
            <a:ext cx="1173378" cy="17907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0" idx="2"/>
            <a:endCxn id="87" idx="5"/>
          </p:cNvCxnSpPr>
          <p:nvPr/>
        </p:nvCxnSpPr>
        <p:spPr>
          <a:xfrm flipH="1" flipV="1">
            <a:off x="3823322" y="5346684"/>
            <a:ext cx="1074545" cy="4735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85" idx="6"/>
            <a:endCxn id="180" idx="1"/>
          </p:cNvCxnSpPr>
          <p:nvPr/>
        </p:nvCxnSpPr>
        <p:spPr>
          <a:xfrm>
            <a:off x="3364267" y="4761558"/>
            <a:ext cx="1567078" cy="977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87" idx="0"/>
            <a:endCxn id="76" idx="4"/>
          </p:cNvCxnSpPr>
          <p:nvPr/>
        </p:nvCxnSpPr>
        <p:spPr>
          <a:xfrm flipV="1">
            <a:off x="3742500" y="3948758"/>
            <a:ext cx="15467" cy="12028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26" idx="7"/>
            <a:endCxn id="180" idx="3"/>
          </p:cNvCxnSpPr>
          <p:nvPr/>
        </p:nvCxnSpPr>
        <p:spPr>
          <a:xfrm flipV="1">
            <a:off x="4667613" y="5901102"/>
            <a:ext cx="263732" cy="2589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26" idx="6"/>
            <a:endCxn id="130" idx="3"/>
          </p:cNvCxnSpPr>
          <p:nvPr/>
        </p:nvCxnSpPr>
        <p:spPr>
          <a:xfrm flipV="1">
            <a:off x="4701091" y="5482688"/>
            <a:ext cx="1469900" cy="758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18" idx="5"/>
            <a:endCxn id="130" idx="2"/>
          </p:cNvCxnSpPr>
          <p:nvPr/>
        </p:nvCxnSpPr>
        <p:spPr>
          <a:xfrm>
            <a:off x="4630373" y="4571058"/>
            <a:ext cx="1507140" cy="8308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18" idx="0"/>
            <a:endCxn id="77" idx="4"/>
          </p:cNvCxnSpPr>
          <p:nvPr/>
        </p:nvCxnSpPr>
        <p:spPr>
          <a:xfrm flipH="1" flipV="1">
            <a:off x="4358191" y="4139258"/>
            <a:ext cx="191360" cy="236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18" idx="0"/>
            <a:endCxn id="177" idx="4"/>
          </p:cNvCxnSpPr>
          <p:nvPr/>
        </p:nvCxnSpPr>
        <p:spPr>
          <a:xfrm flipH="1" flipV="1">
            <a:off x="4472491" y="3473310"/>
            <a:ext cx="77060" cy="9026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18" idx="1"/>
            <a:endCxn id="76" idx="5"/>
          </p:cNvCxnSpPr>
          <p:nvPr/>
        </p:nvCxnSpPr>
        <p:spPr>
          <a:xfrm flipH="1" flipV="1">
            <a:off x="3838789" y="3915280"/>
            <a:ext cx="629940" cy="4941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18" idx="7"/>
            <a:endCxn id="178" idx="3"/>
          </p:cNvCxnSpPr>
          <p:nvPr/>
        </p:nvCxnSpPr>
        <p:spPr>
          <a:xfrm flipV="1">
            <a:off x="4630373" y="3800980"/>
            <a:ext cx="381794" cy="6084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81" idx="7"/>
            <a:endCxn id="177" idx="2"/>
          </p:cNvCxnSpPr>
          <p:nvPr/>
        </p:nvCxnSpPr>
        <p:spPr>
          <a:xfrm flipV="1">
            <a:off x="2689365" y="3359010"/>
            <a:ext cx="1668826" cy="166026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5089889" y="296727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5600029" y="349155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>
            <a:stCxn id="204" idx="5"/>
            <a:endCxn id="205" idx="1"/>
          </p:cNvCxnSpPr>
          <p:nvPr/>
        </p:nvCxnSpPr>
        <p:spPr>
          <a:xfrm>
            <a:off x="5285011" y="3162400"/>
            <a:ext cx="348496" cy="36263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/>
          <p:cNvSpPr/>
          <p:nvPr/>
        </p:nvSpPr>
        <p:spPr>
          <a:xfrm>
            <a:off x="4414209" y="273867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/>
          <p:cNvCxnSpPr>
            <a:stCxn id="207" idx="6"/>
            <a:endCxn id="204" idx="1"/>
          </p:cNvCxnSpPr>
          <p:nvPr/>
        </p:nvCxnSpPr>
        <p:spPr>
          <a:xfrm>
            <a:off x="4642809" y="2852978"/>
            <a:ext cx="480558" cy="1477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7" idx="4"/>
            <a:endCxn id="178" idx="1"/>
          </p:cNvCxnSpPr>
          <p:nvPr/>
        </p:nvCxnSpPr>
        <p:spPr>
          <a:xfrm>
            <a:off x="4528509" y="2967278"/>
            <a:ext cx="483658" cy="6720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4" idx="4"/>
            <a:endCxn id="178" idx="0"/>
          </p:cNvCxnSpPr>
          <p:nvPr/>
        </p:nvCxnSpPr>
        <p:spPr>
          <a:xfrm flipH="1">
            <a:off x="5092989" y="3195878"/>
            <a:ext cx="111200" cy="4099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78" idx="6"/>
            <a:endCxn id="205" idx="2"/>
          </p:cNvCxnSpPr>
          <p:nvPr/>
        </p:nvCxnSpPr>
        <p:spPr>
          <a:xfrm flipV="1">
            <a:off x="5207289" y="3605858"/>
            <a:ext cx="392740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5551643" y="2797556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5985817" y="329470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/>
          <p:cNvCxnSpPr>
            <a:stCxn id="212" idx="6"/>
            <a:endCxn id="213" idx="1"/>
          </p:cNvCxnSpPr>
          <p:nvPr/>
        </p:nvCxnSpPr>
        <p:spPr>
          <a:xfrm>
            <a:off x="5780243" y="2911856"/>
            <a:ext cx="239052" cy="41633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4702745" y="236588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5"/>
          <p:cNvCxnSpPr>
            <a:stCxn id="215" idx="5"/>
            <a:endCxn id="212" idx="1"/>
          </p:cNvCxnSpPr>
          <p:nvPr/>
        </p:nvCxnSpPr>
        <p:spPr>
          <a:xfrm>
            <a:off x="4897867" y="2561002"/>
            <a:ext cx="687254" cy="2700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7"/>
            <a:endCxn id="215" idx="3"/>
          </p:cNvCxnSpPr>
          <p:nvPr/>
        </p:nvCxnSpPr>
        <p:spPr>
          <a:xfrm flipV="1">
            <a:off x="4609331" y="2561002"/>
            <a:ext cx="126892" cy="21115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4" idx="7"/>
            <a:endCxn id="212" idx="2"/>
          </p:cNvCxnSpPr>
          <p:nvPr/>
        </p:nvCxnSpPr>
        <p:spPr>
          <a:xfrm flipV="1">
            <a:off x="5285011" y="2911856"/>
            <a:ext cx="266632" cy="88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5" idx="6"/>
            <a:endCxn id="213" idx="3"/>
          </p:cNvCxnSpPr>
          <p:nvPr/>
        </p:nvCxnSpPr>
        <p:spPr>
          <a:xfrm flipV="1">
            <a:off x="5828629" y="3489830"/>
            <a:ext cx="190666" cy="1160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178" idx="7"/>
            <a:endCxn id="212" idx="4"/>
          </p:cNvCxnSpPr>
          <p:nvPr/>
        </p:nvCxnSpPr>
        <p:spPr>
          <a:xfrm flipV="1">
            <a:off x="5173811" y="3026156"/>
            <a:ext cx="492132" cy="613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5" idx="4"/>
            <a:endCxn id="178" idx="1"/>
          </p:cNvCxnSpPr>
          <p:nvPr/>
        </p:nvCxnSpPr>
        <p:spPr>
          <a:xfrm>
            <a:off x="4817045" y="2594480"/>
            <a:ext cx="195122" cy="10448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2661202" y="1268760"/>
            <a:ext cx="382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Density(</a:t>
            </a:r>
            <a:r>
              <a:rPr lang="en-US" dirty="0" err="1" smtClean="0">
                <a:latin typeface="Helvetica Neue Light"/>
                <a:cs typeface="Helvetica Neue Light"/>
              </a:rPr>
              <a:t>subgraph</a:t>
            </a:r>
            <a:r>
              <a:rPr lang="en-US" dirty="0" smtClean="0">
                <a:latin typeface="Helvetica Neue Light"/>
                <a:cs typeface="Helvetica Neue Light"/>
              </a:rPr>
              <a:t>) = average degree</a:t>
            </a:r>
          </a:p>
        </p:txBody>
      </p:sp>
      <p:sp>
        <p:nvSpPr>
          <p:cNvPr id="79" name="Donut 78"/>
          <p:cNvSpPr/>
          <p:nvPr/>
        </p:nvSpPr>
        <p:spPr>
          <a:xfrm>
            <a:off x="2319909" y="2803211"/>
            <a:ext cx="2468115" cy="1273861"/>
          </a:xfrm>
          <a:prstGeom prst="donut">
            <a:avLst>
              <a:gd name="adj" fmla="val 4413"/>
            </a:avLst>
          </a:prstGeom>
          <a:solidFill>
            <a:srgbClr val="F9467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51520" y="2276872"/>
            <a:ext cx="3439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k</a:t>
            </a:r>
            <a:r>
              <a:rPr lang="en-US" dirty="0" smtClean="0">
                <a:latin typeface="Helvetica Neue Light"/>
                <a:cs typeface="Helvetica Neue Light"/>
              </a:rPr>
              <a:t> = 4</a:t>
            </a:r>
          </a:p>
          <a:p>
            <a:r>
              <a:rPr lang="en-US" dirty="0" err="1" smtClean="0">
                <a:latin typeface="Helvetica Neue Light"/>
                <a:cs typeface="Helvetica Neue Light"/>
              </a:rPr>
              <a:t>Av.deg</a:t>
            </a:r>
            <a:r>
              <a:rPr lang="en-US" dirty="0" smtClean="0">
                <a:latin typeface="Helvetica Neue Light"/>
                <a:cs typeface="Helvetica Neue Light"/>
              </a:rPr>
              <a:t>. = (3+2+2+1) / 4 = 2</a:t>
            </a:r>
          </a:p>
        </p:txBody>
      </p:sp>
    </p:spTree>
    <p:extLst>
      <p:ext uri="{BB962C8B-B14F-4D97-AF65-F5344CB8AC3E}">
        <p14:creationId xmlns:p14="http://schemas.microsoft.com/office/powerpoint/2010/main" val="219295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30862</TotalTime>
  <Words>2328</Words>
  <Application>Microsoft Macintosh PowerPoint</Application>
  <PresentationFormat>Letter Paper (8.5x11 in)</PresentationFormat>
  <Paragraphs>675</Paragraphs>
  <Slides>69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Big-Graph Analytics  using  Low-rank Approximations</vt:lpstr>
      <vt:lpstr>Credits</vt:lpstr>
      <vt:lpstr>Dense Subgraphs</vt:lpstr>
      <vt:lpstr>Community Mining</vt:lpstr>
      <vt:lpstr>Patterns in Gene Networks</vt:lpstr>
      <vt:lpstr>Spam Detection</vt:lpstr>
      <vt:lpstr>Subgraphs and their density</vt:lpstr>
      <vt:lpstr>Subgraphs and their density</vt:lpstr>
      <vt:lpstr>Subgraphs and their density</vt:lpstr>
      <vt:lpstr>Subgraphs and their density</vt:lpstr>
      <vt:lpstr>Subgraphs and their density</vt:lpstr>
      <vt:lpstr>Density:  a measure of inter-connectivity</vt:lpstr>
      <vt:lpstr>Densest k-Subgraph</vt:lpstr>
      <vt:lpstr>Densest k-Subgraph (DkS)</vt:lpstr>
      <vt:lpstr>Worst-Case Analysis</vt:lpstr>
      <vt:lpstr>Worst-Case Analysis</vt:lpstr>
      <vt:lpstr>PowerPoint Presentation</vt:lpstr>
      <vt:lpstr>Moving Beyond the Worst-Case</vt:lpstr>
      <vt:lpstr>Moving Beyond the Worst-Case</vt:lpstr>
      <vt:lpstr>Main idea of the algorithm</vt:lpstr>
      <vt:lpstr>Eigenvalue decomposition of a graph</vt:lpstr>
      <vt:lpstr>Low-rank approximation</vt:lpstr>
      <vt:lpstr>Low-rank DkS Framework</vt:lpstr>
      <vt:lpstr>Is “low-rank”  a good assumption?</vt:lpstr>
      <vt:lpstr>PowerPoint Presentation</vt:lpstr>
      <vt:lpstr>PowerPoint Presentation</vt:lpstr>
      <vt:lpstr>PowerPoint Presentation</vt:lpstr>
      <vt:lpstr>Graph dependent guarantees</vt:lpstr>
      <vt:lpstr>Graph Dependent Guarantees</vt:lpstr>
      <vt:lpstr>Graph Dependent Guarantees</vt:lpstr>
      <vt:lpstr>Performance in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Theory</vt:lpstr>
      <vt:lpstr>DkS via Quadratic Optimization</vt:lpstr>
      <vt:lpstr>DkS via Quadratic Optimization</vt:lpstr>
      <vt:lpstr>DkS via Quadratic Optimization</vt:lpstr>
      <vt:lpstr>DkS via Quadratic Optimization</vt:lpstr>
      <vt:lpstr>DkS via Quadratic Optimization</vt:lpstr>
      <vt:lpstr>DkS via Quadratic Optimization</vt:lpstr>
      <vt:lpstr>DkS via Bilinear Optimization</vt:lpstr>
      <vt:lpstr>A low-rank DkS framework</vt:lpstr>
      <vt:lpstr>Low-rank algorithm</vt:lpstr>
      <vt:lpstr>How the algorithm works for rank-1</vt:lpstr>
      <vt:lpstr>The simple intuition of Rank-1</vt:lpstr>
      <vt:lpstr>Rank-2?</vt:lpstr>
      <vt:lpstr>Rank-2?</vt:lpstr>
      <vt:lpstr>Low-rank DkS:</vt:lpstr>
      <vt:lpstr>Low-rank DkS:</vt:lpstr>
      <vt:lpstr>Low-rank DkS:</vt:lpstr>
      <vt:lpstr>Low-rank DkS:</vt:lpstr>
      <vt:lpstr>Low-rank DkS:</vt:lpstr>
      <vt:lpstr>Low-rank DkS:</vt:lpstr>
      <vt:lpstr>Low-rank DkS in MapReduce  </vt:lpstr>
      <vt:lpstr>Mapreduce Implementation</vt:lpstr>
      <vt:lpstr>Billion-scale Graphs</vt:lpstr>
      <vt:lpstr>Conclusions</vt:lpstr>
      <vt:lpstr>PowerPoint Presentation</vt:lpstr>
      <vt:lpstr>the end</vt:lpstr>
      <vt:lpstr>Experiments</vt:lpstr>
      <vt:lpstr>PowerPoint Presentation</vt:lpstr>
      <vt:lpstr>Rank-2 Spannogram</vt:lpstr>
      <vt:lpstr>Rank-2 Spannogram using ε-nets</vt:lpstr>
    </vt:vector>
  </TitlesOfParts>
  <Company>Technical University of Crete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Anadim</dc:creator>
  <cp:lastModifiedBy>anadim</cp:lastModifiedBy>
  <cp:revision>1742</cp:revision>
  <cp:lastPrinted>2013-06-14T00:36:29Z</cp:lastPrinted>
  <dcterms:created xsi:type="dcterms:W3CDTF">2012-04-30T15:27:04Z</dcterms:created>
  <dcterms:modified xsi:type="dcterms:W3CDTF">2014-09-18T22:15:04Z</dcterms:modified>
</cp:coreProperties>
</file>